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56" r:id="rId2"/>
    <p:sldId id="428" r:id="rId3"/>
    <p:sldId id="429" r:id="rId4"/>
    <p:sldId id="430" r:id="rId5"/>
    <p:sldId id="431" r:id="rId6"/>
    <p:sldId id="432" r:id="rId7"/>
    <p:sldId id="433" r:id="rId8"/>
    <p:sldId id="434" r:id="rId9"/>
    <p:sldId id="438" r:id="rId10"/>
    <p:sldId id="435" r:id="rId11"/>
    <p:sldId id="440" r:id="rId12"/>
    <p:sldId id="410" r:id="rId13"/>
    <p:sldId id="402" r:id="rId14"/>
    <p:sldId id="408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28AAD"/>
    <a:srgbClr val="0099CC"/>
    <a:srgbClr val="CCCCFF"/>
    <a:srgbClr val="FFCC99"/>
    <a:srgbClr val="CCFFCC"/>
    <a:srgbClr val="FFFFCC"/>
    <a:srgbClr val="CCECFF"/>
    <a:srgbClr val="FFCC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87430" autoAdjust="0"/>
  </p:normalViewPr>
  <p:slideViewPr>
    <p:cSldViewPr snapToGrid="0">
      <p:cViewPr varScale="1">
        <p:scale>
          <a:sx n="77" d="100"/>
          <a:sy n="77" d="100"/>
        </p:scale>
        <p:origin x="60" y="2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1A11C-6CAD-4BD5-A989-27EAB4541ED9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4153C-A960-4279-AECF-60E8EDD4F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3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80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rgbClr val="CCE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ko-KR" altLang="en-US" sz="440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2615"/>
            <a:ext cx="10515600" cy="81869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224" y="955964"/>
            <a:ext cx="11285552" cy="5765511"/>
          </a:xfrm>
        </p:spPr>
        <p:txBody>
          <a:bodyPr/>
          <a:lstStyle>
            <a:lvl1pPr marL="360000" indent="-360000">
              <a:lnSpc>
                <a:spcPct val="100000"/>
              </a:lnSpc>
              <a:buFont typeface="Wingdings" panose="05000000000000000000" pitchFamily="2" charset="2"/>
              <a:buChar char="v"/>
              <a:defRPr/>
            </a:lvl1pPr>
            <a:lvl2pPr marL="720000" indent="-3240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5563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5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696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0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4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0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3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2396AB-89AB-4B38-9EED-8725B3F23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727" y="777782"/>
            <a:ext cx="10158490" cy="2234658"/>
          </a:xfrm>
          <a:solidFill>
            <a:srgbClr val="CCECFF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스마트공장 제조혁신을 위한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프레임워크 개발</a:t>
            </a:r>
            <a:b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(AI Framework Development for the Innovation of Smart Factory Manufacturing)</a:t>
            </a:r>
            <a:endParaRPr lang="ko-KR" altLang="en-US" sz="2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77855D9-7295-472F-820D-5E9D6942C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698"/>
            <a:ext cx="9144000" cy="1312101"/>
          </a:xfrm>
        </p:spPr>
        <p:txBody>
          <a:bodyPr>
            <a:normAutofit lnSpcReduction="10000"/>
          </a:bodyPr>
          <a:lstStyle/>
          <a:p>
            <a:r>
              <a:rPr lang="en-US" altLang="ko-KR" sz="3200" b="1" dirty="0"/>
              <a:t>2021.02.18</a:t>
            </a:r>
            <a:endParaRPr lang="en-US" altLang="ko-KR" sz="2800" b="1" dirty="0"/>
          </a:p>
          <a:p>
            <a:endParaRPr lang="en-US" altLang="ko-KR" sz="800" dirty="0"/>
          </a:p>
          <a:p>
            <a:r>
              <a:rPr lang="ko-KR" altLang="en-US" sz="3200" b="1" dirty="0"/>
              <a:t>김선민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55B24-43AF-4B2B-B4DA-E29BEDF5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3"/>
          <a:stretch/>
        </p:blipFill>
        <p:spPr>
          <a:xfrm>
            <a:off x="4974822" y="5488435"/>
            <a:ext cx="2242356" cy="55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C27EF7-C922-42C9-9907-3CB1162678A5}"/>
              </a:ext>
            </a:extLst>
          </p:cNvPr>
          <p:cNvSpPr/>
          <p:nvPr/>
        </p:nvSpPr>
        <p:spPr>
          <a:xfrm>
            <a:off x="187001" y="100213"/>
            <a:ext cx="5537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2021.02.15~ 02.26 7,8 </a:t>
            </a:r>
            <a:r>
              <a:rPr lang="ko-KR" altLang="en-US" sz="2400" b="1" dirty="0"/>
              <a:t>주차 진행업무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54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Stationarity &amp; STL (3/3)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59758" y="1598530"/>
            <a:ext cx="6305050" cy="471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STL (Seasonal Trend decomposition using Loess) : </a:t>
            </a:r>
            <a:r>
              <a:rPr lang="ko-KR" altLang="en-US" sz="1600" b="1" dirty="0">
                <a:solidFill>
                  <a:srgbClr val="0000CC"/>
                </a:solidFill>
              </a:rPr>
              <a:t>시계열 데이터에 영향을 주는 일반적인 요인 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ko-KR" altLang="en-US" sz="1600" b="1" dirty="0">
                <a:solidFill>
                  <a:srgbClr val="0000CC"/>
                </a:solidFill>
              </a:rPr>
              <a:t>추세와 계절성 등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을 </a:t>
            </a:r>
            <a:r>
              <a:rPr lang="ko-KR" altLang="en-US" sz="1600" b="1" dirty="0" err="1">
                <a:solidFill>
                  <a:srgbClr val="0000CC"/>
                </a:solidFill>
              </a:rPr>
              <a:t>관측값에서</a:t>
            </a:r>
            <a:r>
              <a:rPr lang="ko-KR" altLang="en-US" sz="1600" b="1" dirty="0">
                <a:solidFill>
                  <a:srgbClr val="0000CC"/>
                </a:solidFill>
              </a:rPr>
              <a:t> 분리</a:t>
            </a:r>
            <a:r>
              <a:rPr lang="ko-KR" altLang="en-US" sz="1600" dirty="0"/>
              <a:t>하기 위한 기법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STL – Decomposition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Additive(</a:t>
            </a:r>
            <a:r>
              <a:rPr lang="ko-KR" altLang="en-US" sz="1400" dirty="0"/>
              <a:t>가법모형</a:t>
            </a:r>
            <a:r>
              <a:rPr lang="en-US" altLang="ko-KR" sz="1400" dirty="0"/>
              <a:t>), Multiplicative(</a:t>
            </a:r>
            <a:r>
              <a:rPr lang="ko-KR" altLang="en-US" sz="1400" dirty="0"/>
              <a:t>승법모형</a:t>
            </a:r>
            <a:r>
              <a:rPr lang="en-US" altLang="ko-KR" sz="1400" dirty="0"/>
              <a:t>)</a:t>
            </a:r>
            <a:r>
              <a:rPr lang="ko-KR" altLang="en-US" sz="1400" dirty="0"/>
              <a:t> 중 선택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Observed, trend, seasonal, </a:t>
            </a:r>
            <a:r>
              <a:rPr lang="en-US" altLang="ko-KR" sz="1400" dirty="0" err="1"/>
              <a:t>resid</a:t>
            </a:r>
            <a:r>
              <a:rPr lang="en-US" altLang="ko-KR" sz="1400" dirty="0"/>
              <a:t> 4</a:t>
            </a:r>
            <a:r>
              <a:rPr lang="ko-KR" altLang="en-US" sz="1400" dirty="0"/>
              <a:t>가지로 분해됨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Additive 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관측값을</a:t>
            </a:r>
            <a:r>
              <a:rPr lang="ko-KR" altLang="en-US" sz="1200" dirty="0"/>
              <a:t> 시계열에 영향을 주는 변동요인들의 합으로 설명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en-US" altLang="ko-KR" sz="1200" dirty="0"/>
              <a:t>	- </a:t>
            </a:r>
            <a:r>
              <a:rPr lang="ko-KR" altLang="en-US" sz="1200" dirty="0"/>
              <a:t>데이터의 </a:t>
            </a:r>
            <a:r>
              <a:rPr lang="en-US" altLang="ko-KR" sz="1200" dirty="0"/>
              <a:t>Seasonality </a:t>
            </a:r>
            <a:r>
              <a:rPr lang="ko-KR" altLang="en-US" sz="1200" dirty="0"/>
              <a:t>패턴 크기</a:t>
            </a:r>
            <a:r>
              <a:rPr lang="en-US" altLang="ko-KR" sz="1200" dirty="0"/>
              <a:t>(</a:t>
            </a:r>
            <a:r>
              <a:rPr lang="ko-KR" altLang="en-US" sz="1200" dirty="0"/>
              <a:t>진폭</a:t>
            </a:r>
            <a:r>
              <a:rPr lang="en-US" altLang="ko-KR" sz="1200" dirty="0"/>
              <a:t>)</a:t>
            </a:r>
            <a:r>
              <a:rPr lang="ko-KR" altLang="en-US" sz="1200" dirty="0"/>
              <a:t>가 일정할 때 적합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Multiplicative 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관측값을</a:t>
            </a:r>
            <a:r>
              <a:rPr lang="ko-KR" altLang="en-US" sz="1200" dirty="0"/>
              <a:t> 시계열에 영향을 주는 변동요인들의 곱으로 설명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en-US" altLang="ko-KR" sz="1200" dirty="0"/>
              <a:t>	- </a:t>
            </a:r>
            <a:r>
              <a:rPr lang="ko-KR" altLang="en-US" sz="1200" dirty="0"/>
              <a:t>데이터의 </a:t>
            </a:r>
            <a:r>
              <a:rPr lang="en-US" altLang="ko-KR" sz="1200" dirty="0" err="1"/>
              <a:t>Seasnality</a:t>
            </a:r>
            <a:r>
              <a:rPr lang="en-US" altLang="ko-KR" sz="1200" dirty="0"/>
              <a:t> </a:t>
            </a:r>
            <a:r>
              <a:rPr lang="ko-KR" altLang="en-US" sz="1200" dirty="0"/>
              <a:t>패턴 크기</a:t>
            </a:r>
            <a:r>
              <a:rPr lang="en-US" altLang="ko-KR" sz="1200" dirty="0"/>
              <a:t>(</a:t>
            </a:r>
            <a:r>
              <a:rPr lang="ko-KR" altLang="en-US" sz="1200" dirty="0"/>
              <a:t>진폭</a:t>
            </a:r>
            <a:r>
              <a:rPr lang="en-US" altLang="ko-KR" sz="1200" dirty="0"/>
              <a:t>)</a:t>
            </a:r>
            <a:r>
              <a:rPr lang="ko-KR" altLang="en-US" sz="1200" dirty="0"/>
              <a:t>가 일정하지 않을 때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2309809" y="997981"/>
            <a:ext cx="18213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STL </a:t>
            </a:r>
            <a:r>
              <a:rPr lang="ko-KR" altLang="en-US" sz="3000" dirty="0"/>
              <a:t>모드 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8894" y="39619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F64FA-2E65-4244-80D5-EEED932B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25" y="4432985"/>
            <a:ext cx="3481306" cy="311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E9FB6-2C51-4D48-9FAA-FF1DDB8C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26" y="5766855"/>
            <a:ext cx="3481305" cy="2512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4D2A39-3BA3-469A-83C0-F96A59FE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808" y="997981"/>
            <a:ext cx="5721848" cy="57274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F9B9B4-305A-48E3-871A-7AC371623F5F}"/>
              </a:ext>
            </a:extLst>
          </p:cNvPr>
          <p:cNvSpPr/>
          <p:nvPr/>
        </p:nvSpPr>
        <p:spPr>
          <a:xfrm>
            <a:off x="6464808" y="2983115"/>
            <a:ext cx="1266028" cy="433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938A7-3966-414E-9CD1-584909A81931}"/>
              </a:ext>
            </a:extLst>
          </p:cNvPr>
          <p:cNvSpPr txBox="1"/>
          <p:nvPr/>
        </p:nvSpPr>
        <p:spPr>
          <a:xfrm>
            <a:off x="81197" y="6573032"/>
            <a:ext cx="4831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정상성이 완료된 결과를 토대로 </a:t>
            </a:r>
            <a:r>
              <a:rPr lang="en-US" altLang="ko-KR" sz="1000" dirty="0"/>
              <a:t>STL </a:t>
            </a:r>
            <a:r>
              <a:rPr lang="ko-KR" altLang="en-US" sz="1000" dirty="0"/>
              <a:t>진행 </a:t>
            </a:r>
            <a:r>
              <a:rPr lang="en-US" altLang="ko-KR" sz="1000" dirty="0">
                <a:sym typeface="Wingdings" panose="05000000000000000000" pitchFamily="2" charset="2"/>
              </a:rPr>
              <a:t> Trend</a:t>
            </a:r>
            <a:r>
              <a:rPr lang="ko-KR" altLang="en-US" sz="1000" dirty="0">
                <a:sym typeface="Wingdings" panose="05000000000000000000" pitchFamily="2" charset="2"/>
              </a:rPr>
              <a:t>가 사라짐 확인</a:t>
            </a:r>
            <a:r>
              <a:rPr lang="ko-KR" alt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740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04512" y="1144702"/>
            <a:ext cx="11794326" cy="2565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1. </a:t>
            </a:r>
            <a:r>
              <a:rPr lang="en-US" altLang="ko-KR" sz="1600" b="1" dirty="0" err="1">
                <a:solidFill>
                  <a:srgbClr val="0000CC"/>
                </a:solidFill>
              </a:rPr>
              <a:t>TimeSeries</a:t>
            </a:r>
            <a:r>
              <a:rPr lang="en-US" altLang="ko-KR" sz="1600" b="1" dirty="0">
                <a:solidFill>
                  <a:srgbClr val="0000CC"/>
                </a:solidFill>
              </a:rPr>
              <a:t> </a:t>
            </a:r>
            <a:r>
              <a:rPr lang="ko-KR" altLang="en-US" sz="1600" b="1" dirty="0">
                <a:solidFill>
                  <a:srgbClr val="0000CC"/>
                </a:solidFill>
              </a:rPr>
              <a:t>전 과정</a:t>
            </a:r>
            <a:r>
              <a:rPr lang="en-US" altLang="ko-KR" sz="1600" b="1" dirty="0">
                <a:solidFill>
                  <a:srgbClr val="0000CC"/>
                </a:solidFill>
              </a:rPr>
              <a:t>(View ~ Forecast)</a:t>
            </a:r>
            <a:r>
              <a:rPr lang="ko-KR" altLang="en-US" sz="1600" b="1" dirty="0">
                <a:solidFill>
                  <a:srgbClr val="0000CC"/>
                </a:solidFill>
              </a:rPr>
              <a:t> </a:t>
            </a:r>
            <a:r>
              <a:rPr lang="en-US" altLang="ko-KR" sz="1600" b="1" dirty="0">
                <a:solidFill>
                  <a:srgbClr val="0000CC"/>
                </a:solidFill>
              </a:rPr>
              <a:t>Flow </a:t>
            </a:r>
            <a:r>
              <a:rPr lang="ko-KR" altLang="en-US" sz="1600" b="1" dirty="0">
                <a:solidFill>
                  <a:srgbClr val="0000CC"/>
                </a:solidFill>
              </a:rPr>
              <a:t>점검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여러 데이터로 시나리오 구성 및 기능 수행 테스트</a:t>
            </a:r>
            <a:r>
              <a:rPr lang="ko-KR" altLang="en-US" sz="1400" strike="sngStrike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기타 기능 점검 및 버그 테스트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세부 오류 수정 및 마무리 </a:t>
            </a:r>
            <a:r>
              <a:rPr lang="en-US" altLang="ko-KR" sz="1400" dirty="0">
                <a:latin typeface="+mn-ea"/>
              </a:rPr>
              <a:t>GitLab merge (Pull Request)</a:t>
            </a:r>
          </a:p>
          <a:p>
            <a:pPr lvl="2">
              <a:lnSpc>
                <a:spcPct val="120000"/>
              </a:lnSpc>
            </a:pPr>
            <a:endParaRPr lang="en-US" altLang="ko-KR" sz="1600" dirty="0"/>
          </a:p>
          <a:p>
            <a:pPr lvl="2">
              <a:lnSpc>
                <a:spcPct val="120000"/>
              </a:lnSpc>
            </a:pPr>
            <a:endParaRPr lang="en-US" altLang="ko-KR" sz="16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남은 기간 진행사항</a:t>
            </a:r>
            <a:r>
              <a:rPr lang="en-US" altLang="ko-KR" sz="3200" b="1" dirty="0">
                <a:latin typeface="+mn-ea"/>
              </a:rPr>
              <a:t> (~02.26)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60862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04512" y="1144702"/>
            <a:ext cx="11794326" cy="5865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1. </a:t>
            </a:r>
            <a:r>
              <a:rPr lang="ko-KR" altLang="en-US" sz="1600" b="1" dirty="0">
                <a:solidFill>
                  <a:srgbClr val="0000CC"/>
                </a:solidFill>
              </a:rPr>
              <a:t>정상성 테스트 검사 기능 구현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>
                <a:latin typeface="+mn-ea"/>
              </a:rPr>
              <a:t>정상성 테스트</a:t>
            </a:r>
            <a:r>
              <a:rPr lang="en-US" altLang="ko-KR" sz="1400" strike="sngStrike" dirty="0">
                <a:latin typeface="+mn-ea"/>
              </a:rPr>
              <a:t> (ADF, KPSS) </a:t>
            </a:r>
            <a:r>
              <a:rPr lang="ko-KR" altLang="en-US" sz="1400" strike="sngStrike" dirty="0">
                <a:latin typeface="+mn-ea"/>
              </a:rPr>
              <a:t>지표 구현 및 결과 출력 창 </a:t>
            </a:r>
            <a:endParaRPr lang="en-US" altLang="ko-KR" sz="1400" strike="sngStrike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2. </a:t>
            </a:r>
            <a:r>
              <a:rPr lang="ko-KR" altLang="en-US" sz="1600" b="1" dirty="0">
                <a:solidFill>
                  <a:srgbClr val="0000CC"/>
                </a:solidFill>
              </a:rPr>
              <a:t>정상성 테스트 후 데이터 보존 구현</a:t>
            </a:r>
            <a:endParaRPr lang="en-US" altLang="ko-KR" sz="12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정상성 테스트로 변환된 </a:t>
            </a:r>
            <a:r>
              <a:rPr lang="en-US" altLang="ko-KR" sz="1400" strike="sngStrike" dirty="0"/>
              <a:t>Data</a:t>
            </a:r>
            <a:r>
              <a:rPr lang="ko-KR" altLang="en-US" sz="1400" strike="sngStrike" dirty="0"/>
              <a:t>를 </a:t>
            </a:r>
            <a:r>
              <a:rPr lang="en-US" altLang="ko-KR" sz="1400" strike="sngStrike" dirty="0"/>
              <a:t>STL </a:t>
            </a:r>
            <a:r>
              <a:rPr lang="ko-KR" altLang="en-US" sz="1400" strike="sngStrike" dirty="0"/>
              <a:t>적용으로 수정</a:t>
            </a:r>
            <a:r>
              <a:rPr lang="en-US" altLang="ko-KR" sz="1400" strike="sngStrike" dirty="0"/>
              <a:t>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3. </a:t>
            </a:r>
            <a:r>
              <a:rPr lang="ko-KR" altLang="en-US" sz="1600" b="1" dirty="0">
                <a:solidFill>
                  <a:srgbClr val="0000CC"/>
                </a:solidFill>
              </a:rPr>
              <a:t>실제 데이터 바탕의 메인 시나리오 구성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View ~ Forecast </a:t>
            </a:r>
            <a:r>
              <a:rPr lang="ko-KR" altLang="en-US" sz="1400" strike="sngStrike" dirty="0"/>
              <a:t>까지 전체 </a:t>
            </a:r>
            <a:r>
              <a:rPr lang="en-US" altLang="ko-KR" sz="1400" strike="sngStrike" dirty="0"/>
              <a:t>Flow </a:t>
            </a:r>
            <a:r>
              <a:rPr lang="ko-KR" altLang="en-US" sz="1400" strike="sngStrike" dirty="0"/>
              <a:t>점검</a:t>
            </a:r>
            <a:endParaRPr lang="en-US" altLang="ko-KR" sz="1400" strike="sngStrike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메인 시나리오 데이터 </a:t>
            </a:r>
            <a:r>
              <a:rPr lang="en-US" altLang="ko-KR" sz="1400" dirty="0"/>
              <a:t>: </a:t>
            </a:r>
            <a:r>
              <a:rPr lang="en-US" altLang="ko-KR" sz="1400" dirty="0" err="1">
                <a:latin typeface="+mn-ea"/>
              </a:rPr>
              <a:t>airpassengers</a:t>
            </a:r>
            <a:r>
              <a:rPr lang="en-US" altLang="ko-KR" sz="1400" dirty="0">
                <a:latin typeface="+mn-ea"/>
              </a:rPr>
              <a:t>, superstore, </a:t>
            </a:r>
            <a:r>
              <a:rPr lang="ko-KR" altLang="en-US" sz="1400" dirty="0">
                <a:latin typeface="+mn-ea"/>
              </a:rPr>
              <a:t>외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>
                <a:latin typeface="+mn-ea"/>
              </a:rPr>
              <a:t>용해탱크 </a:t>
            </a:r>
            <a:r>
              <a:rPr lang="en-US" altLang="ko-KR" sz="1400" strike="sngStrike" dirty="0">
                <a:latin typeface="+mn-ea"/>
              </a:rPr>
              <a:t>AI </a:t>
            </a:r>
            <a:r>
              <a:rPr lang="ko-KR" altLang="en-US" sz="1400" strike="sngStrike" dirty="0">
                <a:latin typeface="+mn-ea"/>
              </a:rPr>
              <a:t>데이터셋</a:t>
            </a:r>
            <a:r>
              <a:rPr lang="en-US" altLang="ko-KR" sz="1400" strike="sngStrike" dirty="0">
                <a:latin typeface="+mn-ea"/>
              </a:rPr>
              <a:t>(KAMP), </a:t>
            </a:r>
            <a:r>
              <a:rPr lang="en-US" altLang="ko-KR" sz="1400" strike="sngStrike" dirty="0" err="1">
                <a:latin typeface="+mn-ea"/>
              </a:rPr>
              <a:t>SeA</a:t>
            </a:r>
            <a:r>
              <a:rPr lang="en-US" altLang="ko-KR" sz="1400" strike="sngStrike" dirty="0">
                <a:latin typeface="+mn-ea"/>
              </a:rPr>
              <a:t> dataset, </a:t>
            </a:r>
            <a:r>
              <a:rPr lang="en-US" altLang="ko-KR" sz="1400" strike="sngStrike" dirty="0" err="1">
                <a:latin typeface="+mn-ea"/>
              </a:rPr>
              <a:t>B_company</a:t>
            </a:r>
            <a:r>
              <a:rPr lang="en-US" altLang="ko-KR" sz="1400" strike="sngStrike" dirty="0">
                <a:latin typeface="+mn-ea"/>
              </a:rPr>
              <a:t> </a:t>
            </a:r>
            <a:r>
              <a:rPr lang="en-US" altLang="ko-KR" sz="1400" strike="sngStrike" dirty="0" err="1">
                <a:latin typeface="+mn-ea"/>
              </a:rPr>
              <a:t>datset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등</a:t>
            </a: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4. </a:t>
            </a:r>
            <a:r>
              <a:rPr lang="ko-KR" altLang="en-US" sz="1600" b="1" dirty="0">
                <a:solidFill>
                  <a:srgbClr val="0000CC"/>
                </a:solidFill>
              </a:rPr>
              <a:t>기타 </a:t>
            </a:r>
            <a:r>
              <a:rPr lang="en-US" altLang="ko-KR" sz="1600" b="1" dirty="0">
                <a:solidFill>
                  <a:srgbClr val="0000CC"/>
                </a:solidFill>
              </a:rPr>
              <a:t>- </a:t>
            </a:r>
            <a:r>
              <a:rPr lang="ko-KR" altLang="en-US" sz="1600" b="1" dirty="0">
                <a:solidFill>
                  <a:srgbClr val="0000CC"/>
                </a:solidFill>
              </a:rPr>
              <a:t>기능 점검 및 버그 테스트 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각 버튼 별 동작 기능</a:t>
            </a:r>
            <a:r>
              <a:rPr lang="en-US" altLang="ko-KR" sz="1400" strike="sngStrike" dirty="0"/>
              <a:t>, </a:t>
            </a:r>
            <a:r>
              <a:rPr lang="ko-KR" altLang="en-US" sz="1400" strike="sngStrike" dirty="0"/>
              <a:t>조건 등 세부 점검</a:t>
            </a:r>
            <a:endParaRPr lang="en-US" altLang="ko-KR" sz="1400" strike="sngStrike" dirty="0"/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5. </a:t>
            </a:r>
            <a:r>
              <a:rPr lang="ko-KR" altLang="en-US" sz="1600" b="1" dirty="0">
                <a:solidFill>
                  <a:srgbClr val="0000CC"/>
                </a:solidFill>
              </a:rPr>
              <a:t>기타 </a:t>
            </a:r>
            <a:r>
              <a:rPr lang="en-US" altLang="ko-KR" sz="1600" b="1" dirty="0">
                <a:solidFill>
                  <a:srgbClr val="0000CC"/>
                </a:solidFill>
              </a:rPr>
              <a:t>– PPT </a:t>
            </a:r>
            <a:r>
              <a:rPr lang="ko-KR" altLang="en-US" sz="1600" b="1" dirty="0">
                <a:solidFill>
                  <a:srgbClr val="0000CC"/>
                </a:solidFill>
              </a:rPr>
              <a:t>내용 및 </a:t>
            </a:r>
            <a:r>
              <a:rPr lang="en-US" altLang="ko-KR" sz="1600" b="1" dirty="0">
                <a:solidFill>
                  <a:srgbClr val="0000CC"/>
                </a:solidFill>
              </a:rPr>
              <a:t>Document </a:t>
            </a:r>
            <a:r>
              <a:rPr lang="ko-KR" altLang="en-US" sz="1600" b="1" dirty="0">
                <a:solidFill>
                  <a:srgbClr val="0000CC"/>
                </a:solidFill>
              </a:rPr>
              <a:t>보완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정상성</a:t>
            </a:r>
            <a:r>
              <a:rPr lang="en-US" altLang="ko-KR" sz="1400" strike="sngStrike" dirty="0"/>
              <a:t>(</a:t>
            </a:r>
            <a:r>
              <a:rPr lang="ko-KR" altLang="en-US" sz="1400" strike="sngStrike" dirty="0"/>
              <a:t>원래 데이터 추가</a:t>
            </a:r>
            <a:r>
              <a:rPr lang="en-US" altLang="ko-KR" sz="1400" strike="sngStrike" dirty="0"/>
              <a:t> </a:t>
            </a:r>
            <a:r>
              <a:rPr lang="ko-KR" altLang="en-US" sz="1400" strike="sngStrike" dirty="0"/>
              <a:t>시각화</a:t>
            </a:r>
            <a:r>
              <a:rPr lang="en-US" altLang="ko-KR" sz="1400" strike="sngStrike" dirty="0"/>
              <a:t>) / Seasonal Decompose x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minimum </a:t>
            </a:r>
            <a:r>
              <a:rPr lang="ko-KR" altLang="en-US" sz="1400" strike="sngStrike" dirty="0"/>
              <a:t>필요</a:t>
            </a:r>
            <a:endParaRPr lang="en-US" altLang="ko-KR" sz="1400" strike="sngStrike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왼쪽 </a:t>
            </a:r>
            <a:r>
              <a:rPr lang="ko-KR" altLang="en-US" sz="1400" strike="sngStrike" dirty="0" err="1"/>
              <a:t>메뉴바</a:t>
            </a:r>
            <a:r>
              <a:rPr lang="ko-KR" altLang="en-US" sz="1400" strike="sngStrike" dirty="0"/>
              <a:t> </a:t>
            </a:r>
            <a:r>
              <a:rPr lang="ko-KR" altLang="en-US" sz="1400" strike="sngStrike" dirty="0" err="1"/>
              <a:t>확대시</a:t>
            </a:r>
            <a:r>
              <a:rPr lang="ko-KR" altLang="en-US" sz="1400" strike="sngStrike" dirty="0"/>
              <a:t> 창 붙게</a:t>
            </a:r>
            <a:endParaRPr lang="en-US" altLang="ko-KR" sz="1400" strike="sngStrike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차 차분</a:t>
            </a:r>
            <a:r>
              <a:rPr lang="en-US" altLang="ko-KR" sz="1400" strike="sngStrike" dirty="0"/>
              <a:t>, 2</a:t>
            </a:r>
            <a:r>
              <a:rPr lang="ko-KR" altLang="en-US" sz="1400" strike="sngStrike" dirty="0"/>
              <a:t>차 차분</a:t>
            </a:r>
            <a:r>
              <a:rPr lang="en-US" altLang="ko-KR" sz="1400" strike="sngStrike" dirty="0"/>
              <a:t>(diff(1)) / </a:t>
            </a:r>
            <a:r>
              <a:rPr lang="en-US" altLang="ko-KR" sz="1400" strike="sngStrike" dirty="0" err="1"/>
              <a:t>Combox</a:t>
            </a:r>
            <a:r>
              <a:rPr lang="en-US" altLang="ko-KR" sz="1400" strike="sngStrike" dirty="0"/>
              <a:t> default-mean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Flow Chart – Input data </a:t>
            </a:r>
            <a:r>
              <a:rPr lang="ko-KR" altLang="en-US" sz="1400" strike="sngStrike" dirty="0"/>
              <a:t>수정</a:t>
            </a:r>
            <a:endParaRPr lang="en-US" altLang="ko-KR" sz="1400" strike="sngStrike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multiplicative 0</a:t>
            </a:r>
            <a:r>
              <a:rPr lang="ko-KR" altLang="en-US" sz="1400" strike="sngStrike" dirty="0"/>
              <a:t>들어있으면 </a:t>
            </a:r>
            <a:r>
              <a:rPr lang="ko-KR" altLang="en-US" sz="1400" strike="sngStrike" dirty="0" err="1"/>
              <a:t>날라가는거</a:t>
            </a:r>
            <a:r>
              <a:rPr lang="ko-KR" altLang="en-US" sz="1400" strike="sngStrike" dirty="0"/>
              <a:t> </a:t>
            </a:r>
            <a:r>
              <a:rPr lang="en-US" altLang="ko-KR" sz="1400" strike="sngStrike" dirty="0"/>
              <a:t>/ </a:t>
            </a:r>
            <a:r>
              <a:rPr lang="en-US" altLang="ko-KR" sz="1400" strike="sngStrike" dirty="0" err="1"/>
              <a:t>Menubar</a:t>
            </a:r>
            <a:r>
              <a:rPr lang="en-US" altLang="ko-KR" sz="1400" strike="sngStrike" dirty="0"/>
              <a:t> – </a:t>
            </a:r>
            <a:r>
              <a:rPr lang="ko-KR" altLang="en-US" sz="1400" strike="sngStrike" dirty="0" err="1"/>
              <a:t>콤보박스로</a:t>
            </a:r>
            <a:r>
              <a:rPr lang="ko-KR" altLang="en-US" sz="1400" strike="sngStrike" dirty="0"/>
              <a:t> 바꾸는 것 </a:t>
            </a:r>
            <a:r>
              <a:rPr lang="en-US" altLang="ko-KR" sz="1400" strike="sngStrike" dirty="0"/>
              <a:t>(View</a:t>
            </a:r>
            <a:r>
              <a:rPr lang="ko-KR" altLang="en-US" sz="1400" strike="sngStrike" dirty="0"/>
              <a:t>에서 다중선택이 필요해서 </a:t>
            </a:r>
            <a:r>
              <a:rPr lang="ko-KR" altLang="en-US" sz="1400" strike="sngStrike" dirty="0" err="1"/>
              <a:t>콤보박스로</a:t>
            </a:r>
            <a:r>
              <a:rPr lang="ko-KR" altLang="en-US" sz="1400" strike="sngStrike" dirty="0"/>
              <a:t> 바꾸기 어렵고</a:t>
            </a:r>
            <a:r>
              <a:rPr lang="en-US" altLang="ko-KR" sz="1400" strike="sngStrike" dirty="0"/>
              <a:t>, </a:t>
            </a:r>
            <a:r>
              <a:rPr lang="ko-KR" altLang="en-US" sz="1400" strike="sngStrike" dirty="0"/>
              <a:t>각각 콤보와 체크박스로 </a:t>
            </a:r>
            <a:r>
              <a:rPr lang="ko-KR" altLang="en-US" sz="1400" strike="sngStrike" dirty="0" err="1"/>
              <a:t>하자니</a:t>
            </a:r>
            <a:r>
              <a:rPr lang="ko-KR" altLang="en-US" sz="1400" strike="sngStrike" dirty="0"/>
              <a:t> 일관성이 </a:t>
            </a:r>
            <a:r>
              <a:rPr lang="ko-KR" altLang="en-US" sz="1400" strike="sngStrike" dirty="0" err="1"/>
              <a:t>헤쳐짐</a:t>
            </a:r>
            <a:endParaRPr lang="en-US" altLang="ko-KR" sz="1400" strike="sngStrike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(~02.19)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1188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B1FDD-1843-4CE5-A1AF-1B155793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B0A02B2-04AF-42CE-B08A-4D941938E2C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9" y="955675"/>
            <a:ext cx="10584370" cy="58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b="1" strike="sngStrike" dirty="0"/>
              <a:t>1. Input Data Check </a:t>
            </a:r>
            <a:r>
              <a:rPr lang="ko-KR" altLang="en-US" sz="1800" b="1" strike="sngStrike" dirty="0"/>
              <a:t>알고리즘 설계 간 다양한 기존 </a:t>
            </a:r>
            <a:r>
              <a:rPr lang="en-US" altLang="ko-KR" sz="1800" b="1" strike="sngStrike" dirty="0"/>
              <a:t>API </a:t>
            </a:r>
            <a:r>
              <a:rPr lang="ko-KR" altLang="en-US" sz="1800" b="1" strike="sngStrike" dirty="0"/>
              <a:t>비교 및 적절한 알고리즘 선택</a:t>
            </a:r>
            <a:endParaRPr lang="en-US" altLang="ko-KR" sz="1800" b="1" strike="sngStrike" dirty="0"/>
          </a:p>
          <a:p>
            <a:pPr marL="0" indent="0">
              <a:buNone/>
            </a:pPr>
            <a:r>
              <a:rPr lang="en-US" altLang="ko-KR" sz="1400" strike="sngStrike" dirty="0"/>
              <a:t>- </a:t>
            </a:r>
            <a:r>
              <a:rPr lang="ko-KR" altLang="en-US" sz="1400" strike="sngStrike" dirty="0"/>
              <a:t>사용가능 알고리즘 </a:t>
            </a:r>
            <a:r>
              <a:rPr lang="en-US" altLang="ko-KR" sz="1400" strike="sngStrike" dirty="0"/>
              <a:t>: </a:t>
            </a:r>
            <a:r>
              <a:rPr lang="en-US" altLang="ko-KR" sz="1400" strike="sngStrike" dirty="0" err="1"/>
              <a:t>pandas.to_datetime</a:t>
            </a:r>
            <a:r>
              <a:rPr lang="en-US" altLang="ko-KR" sz="1400" strike="sngStrike" dirty="0"/>
              <a:t>() / </a:t>
            </a:r>
            <a:r>
              <a:rPr lang="en-US" altLang="ko-KR" sz="1400" strike="sngStrike" dirty="0" err="1"/>
              <a:t>pandas.read_csv</a:t>
            </a:r>
            <a:r>
              <a:rPr lang="en-US" altLang="ko-KR" sz="1400" strike="sngStrike" dirty="0"/>
              <a:t>( </a:t>
            </a:r>
            <a:r>
              <a:rPr lang="ko-KR" altLang="en-US" sz="1400" strike="sngStrike" dirty="0"/>
              <a:t>인자 </a:t>
            </a:r>
            <a:r>
              <a:rPr lang="en-US" altLang="ko-KR" sz="1400" strike="sngStrike" dirty="0" err="1"/>
              <a:t>Parse_dates</a:t>
            </a:r>
            <a:r>
              <a:rPr lang="en-US" altLang="ko-KR" sz="1400" strike="sngStrike" dirty="0"/>
              <a:t> </a:t>
            </a:r>
            <a:r>
              <a:rPr lang="ko-KR" altLang="en-US" sz="1400" strike="sngStrike" dirty="0"/>
              <a:t>이용</a:t>
            </a:r>
            <a:r>
              <a:rPr lang="en-US" altLang="ko-KR" sz="1400" strike="sngStrike" dirty="0"/>
              <a:t>) </a:t>
            </a:r>
            <a:r>
              <a:rPr lang="en-US" altLang="ko-KR" sz="1400" strike="sngStrike" dirty="0" err="1"/>
              <a:t>dateutils.Isoparser</a:t>
            </a:r>
            <a:r>
              <a:rPr lang="en-US" altLang="ko-KR" sz="1400" strike="sngStrike" dirty="0"/>
              <a:t> </a:t>
            </a:r>
          </a:p>
          <a:p>
            <a:pPr marL="0" indent="0">
              <a:buNone/>
            </a:pPr>
            <a:r>
              <a:rPr lang="en-US" altLang="ko-KR" sz="1400" strike="sngStrike" dirty="0"/>
              <a:t>(1) </a:t>
            </a:r>
            <a:r>
              <a:rPr lang="en-US" altLang="ko-KR" sz="1400" strike="sngStrike" dirty="0" err="1"/>
              <a:t>To_datetime</a:t>
            </a:r>
            <a:r>
              <a:rPr lang="ko-KR" altLang="en-US" sz="1400" strike="sngStrike" dirty="0"/>
              <a:t>만 사용시 일반 숫자도 </a:t>
            </a:r>
            <a:r>
              <a:rPr lang="en-US" altLang="ko-KR" sz="1400" strike="sngStrike" dirty="0"/>
              <a:t>datetime</a:t>
            </a:r>
            <a:r>
              <a:rPr lang="ko-KR" altLang="en-US" sz="1400" strike="sngStrike" dirty="0"/>
              <a:t>으로 인식</a:t>
            </a:r>
            <a:endParaRPr lang="en-US" altLang="ko-KR" sz="1400" strike="sngStrike" dirty="0"/>
          </a:p>
          <a:p>
            <a:pPr lvl="1">
              <a:buFontTx/>
              <a:buChar char="-"/>
            </a:pPr>
            <a:r>
              <a:rPr lang="en-US" altLang="ko-KR" sz="1400" strike="sngStrike" dirty="0"/>
              <a:t>AirPassengers.csv</a:t>
            </a:r>
            <a:r>
              <a:rPr lang="ko-KR" altLang="en-US" sz="1400" strike="sngStrike" dirty="0"/>
              <a:t>에서 </a:t>
            </a:r>
            <a:r>
              <a:rPr lang="en-US" altLang="ko-KR" sz="1400" strike="sngStrike" dirty="0"/>
              <a:t>passengers(127, 118.. Type=Int) =&gt; 1970-01-01-00:00:00:001</a:t>
            </a:r>
            <a:r>
              <a:rPr lang="ko-KR" altLang="en-US" sz="1400" strike="sngStrike" dirty="0"/>
              <a:t>으로 인식</a:t>
            </a:r>
            <a:endParaRPr lang="en-US" altLang="ko-KR" sz="1400" strike="sngStrike" dirty="0"/>
          </a:p>
          <a:p>
            <a:pPr marL="0" indent="0">
              <a:buNone/>
            </a:pPr>
            <a:r>
              <a:rPr lang="en-US" altLang="ko-KR" sz="1400" strike="sngStrike" dirty="0"/>
              <a:t>(2) </a:t>
            </a:r>
            <a:r>
              <a:rPr lang="en-US" altLang="ko-KR" sz="1400" strike="sngStrike" dirty="0" err="1"/>
              <a:t>pd.read_csv</a:t>
            </a:r>
            <a:r>
              <a:rPr lang="en-US" altLang="ko-KR" sz="1400" strike="sngStrike" dirty="0"/>
              <a:t> </a:t>
            </a:r>
            <a:r>
              <a:rPr lang="ko-KR" altLang="en-US" sz="1400" strike="sngStrike" dirty="0"/>
              <a:t>사용시 인식률이 낮음</a:t>
            </a:r>
            <a:endParaRPr lang="en-US" altLang="ko-KR" sz="1400" strike="sngStrike" dirty="0"/>
          </a:p>
          <a:p>
            <a:pPr lvl="1">
              <a:buFontTx/>
              <a:buChar char="-"/>
            </a:pPr>
            <a:r>
              <a:rPr lang="en-US" altLang="ko-KR" sz="1400" strike="sngStrike" dirty="0" err="1"/>
              <a:t>SeA</a:t>
            </a:r>
            <a:r>
              <a:rPr lang="en-US" altLang="ko-KR" sz="1400" strike="sngStrike" dirty="0"/>
              <a:t>/params_merged_Toshiba_2018.csv</a:t>
            </a:r>
            <a:r>
              <a:rPr lang="ko-KR" altLang="en-US" sz="1400" strike="sngStrike" dirty="0"/>
              <a:t>의 </a:t>
            </a:r>
            <a:r>
              <a:rPr lang="en-US" altLang="ko-KR" sz="1400" strike="sngStrike" dirty="0" err="1"/>
              <a:t>Dtime</a:t>
            </a:r>
            <a:r>
              <a:rPr lang="en-US" altLang="ko-KR" sz="1400" strike="sngStrike" dirty="0"/>
              <a:t>(2018-01-01 10:48:28:440) </a:t>
            </a:r>
            <a:r>
              <a:rPr lang="ko-KR" altLang="en-US" sz="1400" strike="sngStrike" dirty="0"/>
              <a:t>인식 불가</a:t>
            </a:r>
            <a:endParaRPr lang="en-US" altLang="ko-KR" sz="1400" strike="sngStrike" dirty="0"/>
          </a:p>
          <a:p>
            <a:pPr marL="0" indent="0">
              <a:buNone/>
            </a:pPr>
            <a:r>
              <a:rPr lang="en-US" altLang="ko-KR" sz="1400" strike="sngStrike" dirty="0"/>
              <a:t>(3) </a:t>
            </a:r>
            <a:r>
              <a:rPr lang="en-US" altLang="ko-KR" sz="1400" strike="sngStrike" dirty="0" err="1"/>
              <a:t>Isoparser</a:t>
            </a:r>
            <a:r>
              <a:rPr lang="ko-KR" altLang="en-US" sz="1400" strike="sngStrike" dirty="0"/>
              <a:t>는 국제 표준 </a:t>
            </a:r>
            <a:r>
              <a:rPr lang="en-US" altLang="ko-KR" sz="1400" strike="sngStrike" dirty="0"/>
              <a:t>ISO8301</a:t>
            </a:r>
            <a:r>
              <a:rPr lang="ko-KR" altLang="en-US" sz="1400" strike="sngStrike" dirty="0"/>
              <a:t>로 다양한 형태의 </a:t>
            </a:r>
            <a:r>
              <a:rPr lang="en-US" altLang="ko-KR" sz="1400" strike="sngStrike" dirty="0"/>
              <a:t>Datetime</a:t>
            </a:r>
            <a:r>
              <a:rPr lang="ko-KR" altLang="en-US" sz="1400" strike="sngStrike" dirty="0"/>
              <a:t>여부를 인식</a:t>
            </a:r>
            <a:r>
              <a:rPr lang="en-US" altLang="ko-KR" sz="1400" strike="sngStrike" dirty="0"/>
              <a:t>. </a:t>
            </a:r>
          </a:p>
          <a:p>
            <a:pPr>
              <a:buFontTx/>
              <a:buChar char="-"/>
            </a:pPr>
            <a:r>
              <a:rPr lang="ko-KR" altLang="en-US" sz="1400" strike="sngStrike" dirty="0">
                <a:solidFill>
                  <a:srgbClr val="0000CC"/>
                </a:solidFill>
              </a:rPr>
              <a:t>최종 솔루션 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: </a:t>
            </a:r>
            <a:r>
              <a:rPr lang="en-US" altLang="ko-KR" sz="1400" strike="sngStrike" dirty="0" err="1">
                <a:solidFill>
                  <a:srgbClr val="0000CC"/>
                </a:solidFill>
              </a:rPr>
              <a:t>Isoparser</a:t>
            </a:r>
            <a:r>
              <a:rPr lang="ko-KR" altLang="en-US" sz="1400" strike="sngStrike" dirty="0">
                <a:solidFill>
                  <a:srgbClr val="0000CC"/>
                </a:solidFill>
              </a:rPr>
              <a:t>로 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1</a:t>
            </a:r>
            <a:r>
              <a:rPr lang="ko-KR" altLang="en-US" sz="1400" strike="sngStrike" dirty="0">
                <a:solidFill>
                  <a:srgbClr val="0000CC"/>
                </a:solidFill>
              </a:rPr>
              <a:t>차 판별 후 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-&gt; </a:t>
            </a:r>
            <a:r>
              <a:rPr lang="en-US" altLang="ko-KR" sz="1400" strike="sngStrike" dirty="0" err="1">
                <a:solidFill>
                  <a:srgbClr val="0000CC"/>
                </a:solidFill>
              </a:rPr>
              <a:t>to_datetime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()</a:t>
            </a:r>
            <a:r>
              <a:rPr lang="ko-KR" altLang="en-US" sz="1400" strike="sngStrike" dirty="0">
                <a:solidFill>
                  <a:srgbClr val="0000CC"/>
                </a:solidFill>
              </a:rPr>
              <a:t>으로 변환</a:t>
            </a:r>
            <a:endParaRPr lang="en-US" altLang="ko-KR" sz="1400" strike="sngStrike" dirty="0">
              <a:solidFill>
                <a:srgbClr val="0000CC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strike="sngStrike" dirty="0"/>
              <a:t>2. Timeseries </a:t>
            </a:r>
            <a:r>
              <a:rPr lang="ko-KR" altLang="en-US" sz="1800" b="1" strike="sngStrike" dirty="0"/>
              <a:t>코드 모듈화 </a:t>
            </a:r>
            <a:endParaRPr lang="en-US" altLang="ko-KR" sz="1800" b="1" strike="sngStrike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strike="sngStrike" dirty="0"/>
              <a:t>gui_pm.py -&gt; timeseries.py </a:t>
            </a:r>
            <a:r>
              <a:rPr lang="ko-KR" altLang="en-US" sz="1400" strike="sngStrike" dirty="0"/>
              <a:t>분리</a:t>
            </a:r>
            <a:endParaRPr lang="en-US" altLang="ko-KR" sz="1400" strike="sngStrike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strike="sngStrike" dirty="0"/>
              <a:t>3. Decomposition </a:t>
            </a:r>
            <a:r>
              <a:rPr lang="ko-KR" altLang="en-US" sz="1800" b="1" strike="sngStrike" dirty="0"/>
              <a:t>모드 시 단일 컬럼 선택</a:t>
            </a:r>
            <a:endParaRPr lang="en-US" altLang="ko-KR" sz="1800" b="1" strike="sngStrike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strike="sngStrike" dirty="0"/>
              <a:t>Decomposition </a:t>
            </a:r>
            <a:r>
              <a:rPr lang="ko-KR" altLang="en-US" sz="1400" strike="sngStrike" dirty="0"/>
              <a:t>모드 </a:t>
            </a:r>
            <a:r>
              <a:rPr lang="en-US" altLang="ko-KR" sz="1400" strike="sngStrike" dirty="0"/>
              <a:t>: x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개</a:t>
            </a:r>
            <a:r>
              <a:rPr lang="en-US" altLang="ko-KR" sz="1400" strike="sngStrike" dirty="0"/>
              <a:t>, y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개로 고정</a:t>
            </a:r>
            <a:r>
              <a:rPr lang="en-US" altLang="ko-KR" sz="1400" strike="sngStrike" dirty="0"/>
              <a:t>. 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strike="sngStrike" dirty="0"/>
              <a:t>View</a:t>
            </a:r>
            <a:r>
              <a:rPr lang="ko-KR" altLang="en-US" sz="1400" strike="sngStrike" dirty="0"/>
              <a:t> 모드 </a:t>
            </a:r>
            <a:r>
              <a:rPr lang="en-US" altLang="ko-KR" sz="1400" strike="sngStrike" dirty="0"/>
              <a:t>: x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개</a:t>
            </a:r>
            <a:r>
              <a:rPr lang="en-US" altLang="ko-KR" sz="1400" strike="sngStrike" dirty="0"/>
              <a:t>, y</a:t>
            </a:r>
            <a:r>
              <a:rPr lang="ko-KR" altLang="en-US" sz="1400" strike="sngStrike" dirty="0"/>
              <a:t>축 </a:t>
            </a:r>
            <a:r>
              <a:rPr lang="ko-KR" altLang="en-US" sz="1400" strike="sngStrike" dirty="0" err="1"/>
              <a:t>여러개</a:t>
            </a:r>
            <a:endParaRPr lang="en-US" altLang="ko-KR" sz="1400" strike="sngStrike" dirty="0"/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200" strike="sngStrike" dirty="0">
                <a:solidFill>
                  <a:srgbClr val="0000CC"/>
                </a:solidFill>
              </a:rPr>
              <a:t>1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개의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Decomposition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당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4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개의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plot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나옴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,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여러 컬럼 </a:t>
            </a:r>
            <a:r>
              <a:rPr lang="ko-KR" altLang="en-US" sz="1200" strike="sngStrike" dirty="0" err="1">
                <a:solidFill>
                  <a:srgbClr val="0000CC"/>
                </a:solidFill>
              </a:rPr>
              <a:t>선택시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plot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간 겹침 문제 발생</a:t>
            </a:r>
            <a:endParaRPr lang="en-US" altLang="ko-KR" sz="1200" strike="sngStrike" dirty="0">
              <a:solidFill>
                <a:srgbClr val="0000CC"/>
              </a:solidFill>
            </a:endParaRP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200" strike="sngStrike" dirty="0"/>
              <a:t>Mode </a:t>
            </a:r>
            <a:r>
              <a:rPr lang="ko-KR" altLang="en-US" sz="1200" strike="sngStrike" dirty="0" err="1"/>
              <a:t>변경시</a:t>
            </a:r>
            <a:r>
              <a:rPr lang="en-US" altLang="ko-KR" sz="1200" strike="sngStrike" dirty="0"/>
              <a:t> column checkbox </a:t>
            </a:r>
            <a:r>
              <a:rPr lang="ko-KR" altLang="en-US" sz="1200" strike="sngStrike" dirty="0"/>
              <a:t>초기화 도입</a:t>
            </a:r>
            <a:endParaRPr lang="en-US" altLang="ko-KR" sz="1200" strike="sngStrike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strike="sngStrike" dirty="0"/>
              <a:t>4. </a:t>
            </a:r>
            <a:r>
              <a:rPr lang="en-US" altLang="ko-KR" sz="1800" b="1" strike="sngStrike" dirty="0" err="1"/>
              <a:t>Resonable</a:t>
            </a:r>
            <a:r>
              <a:rPr lang="en-US" altLang="ko-KR" sz="1800" b="1" strike="sngStrike" dirty="0"/>
              <a:t> </a:t>
            </a:r>
            <a:r>
              <a:rPr lang="ko-KR" altLang="en-US" sz="1800" b="1" strike="sngStrike" dirty="0"/>
              <a:t>하기 위한 세부 로직 및 </a:t>
            </a:r>
            <a:r>
              <a:rPr lang="en-US" altLang="ko-KR" sz="1800" b="1" strike="sngStrike" dirty="0"/>
              <a:t>UI</a:t>
            </a:r>
            <a:r>
              <a:rPr lang="ko-KR" altLang="en-US" sz="1800" b="1" strike="sngStrike" dirty="0"/>
              <a:t> 수정 </a:t>
            </a:r>
            <a:r>
              <a:rPr lang="en-US" altLang="ko-KR" sz="1800" b="1" strike="sngStrike" dirty="0"/>
              <a:t>(</a:t>
            </a:r>
            <a:r>
              <a:rPr lang="ko-KR" altLang="en-US" sz="1800" b="1" strike="sngStrike" dirty="0"/>
              <a:t>발견 시 계속 수정 중</a:t>
            </a:r>
            <a:r>
              <a:rPr lang="en-US" altLang="ko-KR" sz="1800" b="1" strike="sngStrike" dirty="0"/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400" strike="sngStrike" dirty="0"/>
              <a:t>로직 단순화를 위한 </a:t>
            </a:r>
            <a:r>
              <a:rPr lang="en-US" altLang="ko-KR" sz="1400" strike="sngStrike" dirty="0"/>
              <a:t>Decomposition OFF </a:t>
            </a:r>
            <a:r>
              <a:rPr lang="ko-KR" altLang="en-US" sz="1400" strike="sngStrike" dirty="0"/>
              <a:t>기능 삭제</a:t>
            </a:r>
            <a:endParaRPr lang="en-US" altLang="ko-KR" sz="1400" strike="sngStrike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BB83E6-87A9-4B5F-B145-227FA69A97A3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–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(~01.29)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9171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(~02.09)</a:t>
            </a:r>
            <a:endParaRPr lang="ko-KR" altLang="en-US" sz="3200" b="1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2429F2D5-39F8-4077-8AFC-70EC5143AF8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8" y="955675"/>
            <a:ext cx="116542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b="1" strike="sngStrike" dirty="0">
                <a:solidFill>
                  <a:srgbClr val="0000CC"/>
                </a:solidFill>
              </a:rPr>
              <a:t>Stationarity (</a:t>
            </a:r>
            <a:r>
              <a:rPr lang="ko-KR" altLang="en-US" sz="1800" b="1" strike="sngStrike" dirty="0">
                <a:solidFill>
                  <a:srgbClr val="0000CC"/>
                </a:solidFill>
              </a:rPr>
              <a:t>정상성 </a:t>
            </a:r>
            <a:r>
              <a:rPr lang="en-US" altLang="ko-KR" sz="1800" b="1" strike="sngStrike" dirty="0">
                <a:solidFill>
                  <a:srgbClr val="0000CC"/>
                </a:solidFill>
              </a:rPr>
              <a:t>Mode </a:t>
            </a:r>
            <a:r>
              <a:rPr lang="ko-KR" altLang="en-US" sz="1800" b="1" strike="sngStrike" dirty="0">
                <a:solidFill>
                  <a:srgbClr val="0000CC"/>
                </a:solidFill>
              </a:rPr>
              <a:t>추가</a:t>
            </a:r>
            <a:r>
              <a:rPr lang="en-US" altLang="ko-KR" sz="1800" b="1" strike="sngStrike" dirty="0">
                <a:solidFill>
                  <a:srgbClr val="0000CC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600" strike="sngStrike" dirty="0"/>
              <a:t>일반적인 시계열은 비정상성 데이터가 대부분</a:t>
            </a:r>
            <a:r>
              <a:rPr lang="en-US" altLang="ko-KR" sz="1600" strike="sngStrike" dirty="0"/>
              <a:t> -&gt; </a:t>
            </a:r>
            <a:r>
              <a:rPr lang="ko-KR" altLang="en-US" sz="1600" strike="sngStrike" dirty="0"/>
              <a:t>용이한 시계열 분석을 위한 정상성 체크</a:t>
            </a:r>
            <a:endParaRPr lang="en-US" altLang="ko-KR" sz="1600" strike="sngStrike" dirty="0"/>
          </a:p>
          <a:p>
            <a:pPr>
              <a:buFontTx/>
              <a:buChar char="-"/>
            </a:pPr>
            <a:r>
              <a:rPr lang="ko-KR" altLang="en-US" sz="1600" strike="sngStrike" dirty="0"/>
              <a:t>정상성 체크를 위한 </a:t>
            </a:r>
            <a:r>
              <a:rPr lang="en-US" altLang="ko-KR" sz="1600" strike="sngStrike" dirty="0"/>
              <a:t>log, diff </a:t>
            </a:r>
            <a:r>
              <a:rPr lang="ko-KR" altLang="en-US" sz="1600" strike="sngStrike" dirty="0"/>
              <a:t>기능 등 추가 </a:t>
            </a:r>
            <a:endParaRPr lang="en-US" altLang="ko-KR" sz="1600" strike="sngStrike" dirty="0"/>
          </a:p>
          <a:p>
            <a:pPr>
              <a:buFontTx/>
              <a:buChar char="-"/>
            </a:pPr>
            <a:r>
              <a:rPr lang="en-US" altLang="ko-KR" sz="1600" strike="sngStrike" dirty="0"/>
              <a:t>View </a:t>
            </a:r>
            <a:r>
              <a:rPr lang="ko-KR" altLang="en-US" sz="1600" strike="sngStrike" dirty="0"/>
              <a:t>메뉴 </a:t>
            </a:r>
            <a:r>
              <a:rPr lang="en-US" altLang="ko-KR" sz="1600" strike="sngStrike" dirty="0"/>
              <a:t>/ STL &amp; Stationarity </a:t>
            </a:r>
            <a:r>
              <a:rPr lang="ko-KR" altLang="en-US" sz="1600" strike="sngStrike" dirty="0"/>
              <a:t>메뉴 로 재구성</a:t>
            </a:r>
            <a:endParaRPr lang="en-US" altLang="ko-KR" sz="1600" strike="sngStrike" dirty="0"/>
          </a:p>
          <a:p>
            <a:pPr>
              <a:buFontTx/>
              <a:buChar char="-"/>
            </a:pPr>
            <a:endParaRPr lang="en-US" altLang="ko-KR" sz="1800" strike="sngStrike" dirty="0"/>
          </a:p>
          <a:p>
            <a:pPr marL="0" indent="0">
              <a:buNone/>
            </a:pPr>
            <a:r>
              <a:rPr lang="en-US" altLang="ko-KR" sz="1800" strike="sngStrike" dirty="0"/>
              <a:t>2. </a:t>
            </a:r>
            <a:r>
              <a:rPr lang="ko-KR" altLang="en-US" sz="1800" strike="sngStrike" dirty="0"/>
              <a:t>전체 </a:t>
            </a:r>
            <a:r>
              <a:rPr lang="en-US" altLang="ko-KR" sz="1800" strike="sngStrike" dirty="0"/>
              <a:t>Merge </a:t>
            </a:r>
            <a:r>
              <a:rPr lang="ko-KR" altLang="en-US" sz="1800" strike="sngStrike" dirty="0"/>
              <a:t>및 </a:t>
            </a:r>
            <a:r>
              <a:rPr lang="en-US" altLang="ko-KR" sz="1800" strike="sngStrike" dirty="0"/>
              <a:t>Pull Request </a:t>
            </a:r>
            <a:r>
              <a:rPr lang="ko-KR" altLang="en-US" sz="1800" strike="sngStrike" dirty="0"/>
              <a:t>진행</a:t>
            </a:r>
            <a:endParaRPr lang="en-US" altLang="ko-KR" sz="1800" strike="sngStrike" dirty="0"/>
          </a:p>
          <a:p>
            <a:pPr>
              <a:buFontTx/>
              <a:buChar char="-"/>
            </a:pPr>
            <a:r>
              <a:rPr lang="en-US" altLang="ko-KR" sz="1600" strike="sngStrike" dirty="0"/>
              <a:t>View &amp; STL &amp; Stationarity </a:t>
            </a:r>
            <a:r>
              <a:rPr lang="ko-KR" altLang="en-US" sz="1600" strike="sngStrike" dirty="0"/>
              <a:t>파트 </a:t>
            </a:r>
            <a:r>
              <a:rPr lang="en-US" altLang="ko-KR" sz="1600" strike="sngStrike" dirty="0"/>
              <a:t>+ Model</a:t>
            </a:r>
            <a:r>
              <a:rPr lang="ko-KR" altLang="en-US" sz="1600" strike="sngStrike" dirty="0"/>
              <a:t> </a:t>
            </a:r>
            <a:r>
              <a:rPr lang="en-US" altLang="ko-KR" sz="1600" strike="sngStrike" dirty="0"/>
              <a:t>Forecast </a:t>
            </a:r>
            <a:r>
              <a:rPr lang="ko-KR" altLang="en-US" sz="1600" strike="sngStrike" dirty="0"/>
              <a:t>파트  </a:t>
            </a:r>
            <a:r>
              <a:rPr lang="en-US" altLang="ko-KR" sz="1600" strike="sngStrike" dirty="0"/>
              <a:t>(</a:t>
            </a:r>
            <a:r>
              <a:rPr lang="ko-KR" altLang="en-US" sz="1600" strike="sngStrike" dirty="0"/>
              <a:t>완료</a:t>
            </a:r>
            <a:r>
              <a:rPr lang="en-US" altLang="ko-KR" sz="1600" strike="sngStrike" dirty="0"/>
              <a:t>)</a:t>
            </a:r>
          </a:p>
          <a:p>
            <a:pPr>
              <a:buFontTx/>
              <a:buChar char="-"/>
            </a:pPr>
            <a:r>
              <a:rPr lang="ko-KR" altLang="en-US" sz="1600" strike="sngStrike" dirty="0">
                <a:sym typeface="Wingdings" panose="05000000000000000000" pitchFamily="2" charset="2"/>
              </a:rPr>
              <a:t>기존의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master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branch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로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merge </a:t>
            </a:r>
            <a:r>
              <a:rPr lang="en-US" altLang="ko-KR" sz="1600" strike="sngStrike" dirty="0"/>
              <a:t>(02.08 </a:t>
            </a:r>
            <a:r>
              <a:rPr lang="ko-KR" altLang="en-US" sz="1600" strike="sngStrike" dirty="0"/>
              <a:t>피드백 후 진행</a:t>
            </a:r>
            <a:r>
              <a:rPr lang="en-US" altLang="ko-KR" sz="1600" strike="sngStrike" dirty="0"/>
              <a:t>)</a:t>
            </a:r>
            <a:endParaRPr lang="en-US" altLang="ko-KR" sz="1600" strike="sngStrik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strike="sngStrik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strike="sngStrike" dirty="0">
                <a:sym typeface="Wingdings" panose="05000000000000000000" pitchFamily="2" charset="2"/>
              </a:rPr>
              <a:t>3. KAMP </a:t>
            </a:r>
            <a:r>
              <a:rPr lang="ko-KR" altLang="en-US" sz="1800" strike="sngStrike" dirty="0">
                <a:sym typeface="Wingdings" panose="05000000000000000000" pitchFamily="2" charset="2"/>
              </a:rPr>
              <a:t>시계열 예제 데이터로 사용 여부 적합</a:t>
            </a:r>
            <a:r>
              <a:rPr lang="en-US" altLang="ko-KR" sz="1800" strike="sngStrike" dirty="0">
                <a:sym typeface="Wingdings" panose="05000000000000000000" pitchFamily="2" charset="2"/>
              </a:rPr>
              <a:t>/</a:t>
            </a:r>
            <a:r>
              <a:rPr lang="ko-KR" altLang="en-US" sz="1800" strike="sngStrike" dirty="0" err="1">
                <a:sym typeface="Wingdings" panose="05000000000000000000" pitchFamily="2" charset="2"/>
              </a:rPr>
              <a:t>비적합</a:t>
            </a:r>
            <a:r>
              <a:rPr lang="ko-KR" altLang="en-US" sz="1800" strike="sngStrike" dirty="0">
                <a:sym typeface="Wingdings" panose="05000000000000000000" pitchFamily="2" charset="2"/>
              </a:rPr>
              <a:t> 이슈</a:t>
            </a:r>
            <a:endParaRPr lang="en-US" altLang="ko-KR" sz="1800" strike="sngStrike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strike="sngStrike" dirty="0">
                <a:sym typeface="Wingdings" panose="05000000000000000000" pitchFamily="2" charset="2"/>
              </a:rPr>
              <a:t>KAMP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 제공 시계열 데이터는 시간의 흐름에 따른 수치형 시계열 데이터 </a:t>
            </a:r>
            <a:endParaRPr lang="en-US" altLang="ko-KR" sz="1600" strike="sngStrike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strike="sngStrike" dirty="0">
                <a:sym typeface="Wingdings" panose="05000000000000000000" pitchFamily="2" charset="2"/>
              </a:rPr>
              <a:t>But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데이터의 최종 목적은 불량 여부 구별로 분류 모델임</a:t>
            </a:r>
            <a:endParaRPr lang="en-US" altLang="ko-KR" sz="1600" strike="sngStrike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ko-KR" altLang="en-US" sz="1600" strike="sngStrike" dirty="0">
                <a:sym typeface="Wingdings" panose="05000000000000000000" pitchFamily="2" charset="2"/>
              </a:rPr>
              <a:t>따라서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 KAMP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데이터 사용시 기존의 분석 목적을 수정한 시간에 따른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MELT_TEMP, MOTORSPEED, MELT_WEIGHT, INSP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등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(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모두 수치형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)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예측으로 수정 진행 가능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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분석의 가치가 있는지 고려 중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(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시간에 대한 중복이 있어 </a:t>
            </a:r>
            <a:r>
              <a:rPr lang="en-US" altLang="ko-KR" sz="1600" strike="sngStrike" dirty="0" err="1">
                <a:sym typeface="Wingdings" panose="05000000000000000000" pitchFamily="2" charset="2"/>
              </a:rPr>
              <a:t>Groupyby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후 사용가능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763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97A6FC4-22B9-4FFB-A12B-CACE0A70E55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전체 </a:t>
            </a:r>
            <a:r>
              <a:rPr lang="en-US" altLang="ko-KR" sz="3200" b="1" dirty="0"/>
              <a:t>Flow Chart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36259-2E77-4626-B6A1-E07AFDCE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18" y="991865"/>
            <a:ext cx="6799898" cy="57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0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43B50DC-0648-4118-935F-500066D6F486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메뉴 및 화면 레이아웃</a:t>
            </a:r>
          </a:p>
        </p:txBody>
      </p:sp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92BA033B-15E7-4BFA-B3D9-84C9F456D1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68396"/>
              </p:ext>
            </p:extLst>
          </p:nvPr>
        </p:nvGraphicFramePr>
        <p:xfrm>
          <a:off x="781901" y="2272260"/>
          <a:ext cx="9331361" cy="1770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3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메뉴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02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Time Series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Input Data Check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 두 기능 실행 전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데이터에 대해 시계열 데이터 여부 파악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적합 여부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메시지박스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5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Row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 및 다양한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TimeSeries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옵션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STL &amp; Stationarity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시계열 데이터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분석 및 정상성 여부 확인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559334"/>
                  </a:ext>
                </a:extLst>
              </a:tr>
              <a:tr h="417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Forecast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(forecasting)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주어진 데이터를 통한 시계열 예측 모델링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Fbprophet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ARIMA, SARIMA, VAR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63589B0-B2D3-4337-B3F0-62C9E1BFFC5F}"/>
              </a:ext>
            </a:extLst>
          </p:cNvPr>
          <p:cNvSpPr txBox="1"/>
          <p:nvPr/>
        </p:nvSpPr>
        <p:spPr>
          <a:xfrm>
            <a:off x="695379" y="1860623"/>
            <a:ext cx="180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메뉴체계 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DA814-3D34-4351-B26F-87FB50F3B131}"/>
              </a:ext>
            </a:extLst>
          </p:cNvPr>
          <p:cNvSpPr txBox="1"/>
          <p:nvPr/>
        </p:nvSpPr>
        <p:spPr>
          <a:xfrm>
            <a:off x="695379" y="4208185"/>
            <a:ext cx="2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화면 레이아웃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A076ED-78C4-45FF-8281-4F944F490D2F}"/>
              </a:ext>
            </a:extLst>
          </p:cNvPr>
          <p:cNvSpPr/>
          <p:nvPr/>
        </p:nvSpPr>
        <p:spPr>
          <a:xfrm>
            <a:off x="695379" y="905738"/>
            <a:ext cx="83130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스마트공장 </a:t>
            </a:r>
            <a:r>
              <a:rPr lang="en-US" altLang="ko-KR" dirty="0"/>
              <a:t>AI </a:t>
            </a:r>
            <a:r>
              <a:rPr lang="ko-KR" altLang="en-US" dirty="0"/>
              <a:t>프레임워크의 </a:t>
            </a:r>
            <a:r>
              <a:rPr lang="en-US" altLang="ko-KR" b="1" dirty="0">
                <a:solidFill>
                  <a:srgbClr val="0000CC"/>
                </a:solidFill>
              </a:rPr>
              <a:t>Time-Series</a:t>
            </a:r>
            <a:r>
              <a:rPr lang="en-US" altLang="ko-KR" dirty="0"/>
              <a:t> </a:t>
            </a:r>
            <a:r>
              <a:rPr lang="ko-KR" altLang="en-US" dirty="0"/>
              <a:t>파트 </a:t>
            </a:r>
            <a:r>
              <a:rPr lang="ko-KR" altLang="en-US" b="1" dirty="0">
                <a:solidFill>
                  <a:srgbClr val="0000CC"/>
                </a:solidFill>
              </a:rPr>
              <a:t>기능 정의 및 구현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FD0C52-EA40-49DF-AE4D-8A9EFEC41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1" t="19830" r="62500" b="59273"/>
          <a:stretch/>
        </p:blipFill>
        <p:spPr>
          <a:xfrm>
            <a:off x="781901" y="4649560"/>
            <a:ext cx="9331361" cy="20652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BE4B259-D49E-4E28-BDEE-A1309F7D9090}"/>
              </a:ext>
            </a:extLst>
          </p:cNvPr>
          <p:cNvSpPr/>
          <p:nvPr/>
        </p:nvSpPr>
        <p:spPr>
          <a:xfrm>
            <a:off x="6097060" y="1402276"/>
            <a:ext cx="55726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STL: Seasonal Trend decomposition using Loess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Loess: a method for estimating nonlinear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97290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EAA3FC-45BE-4C95-9585-328DB53E0BC7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(1/3)</a:t>
            </a:r>
            <a:endParaRPr lang="ko-KR" altLang="en-US" sz="32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3C4CB9-4240-4E21-98E1-056C966A61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0450" y="2128497"/>
          <a:ext cx="11497594" cy="422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1">
                  <a:extLst>
                    <a:ext uri="{9D8B030D-6E8A-4147-A177-3AD203B41FA5}">
                      <a16:colId xmlns:a16="http://schemas.microsoft.com/office/drawing/2014/main" val="585246637"/>
                    </a:ext>
                  </a:extLst>
                </a:gridCol>
                <a:gridCol w="3256665">
                  <a:extLst>
                    <a:ext uri="{9D8B030D-6E8A-4147-A177-3AD203B41FA5}">
                      <a16:colId xmlns:a16="http://schemas.microsoft.com/office/drawing/2014/main" val="3803387584"/>
                    </a:ext>
                  </a:extLst>
                </a:gridCol>
                <a:gridCol w="2574782">
                  <a:extLst>
                    <a:ext uri="{9D8B030D-6E8A-4147-A177-3AD203B41FA5}">
                      <a16:colId xmlns:a16="http://schemas.microsoft.com/office/drawing/2014/main" val="2980915867"/>
                    </a:ext>
                  </a:extLst>
                </a:gridCol>
                <a:gridCol w="2740059">
                  <a:extLst>
                    <a:ext uri="{9D8B030D-6E8A-4147-A177-3AD203B41FA5}">
                      <a16:colId xmlns:a16="http://schemas.microsoft.com/office/drawing/2014/main" val="3037697048"/>
                    </a:ext>
                  </a:extLst>
                </a:gridCol>
                <a:gridCol w="2170707">
                  <a:extLst>
                    <a:ext uri="{9D8B030D-6E8A-4147-A177-3AD203B41FA5}">
                      <a16:colId xmlns:a16="http://schemas.microsoft.com/office/drawing/2014/main" val="2768693856"/>
                    </a:ext>
                  </a:extLst>
                </a:gridCol>
              </a:tblGrid>
              <a:tr h="600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Case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데이터 모습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구현 알고리즘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371338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에 시계열 데이터 존재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2019-01-01,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12/01/2019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dirty="0">
                          <a:effectLst/>
                        </a:rPr>
                        <a:t>2019-11-25 00:00:07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데이터형식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ko-KR" altLang="en-US" sz="1400" b="0" dirty="0"/>
                        <a:t>체크 후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/>
                        <a:t>dateutils.parser.Isoparse</a:t>
                      </a:r>
                      <a:r>
                        <a:rPr lang="en-US" altLang="ko-KR" sz="1400" b="0" dirty="0"/>
                        <a:t>()</a:t>
                      </a:r>
                    </a:p>
                    <a:p>
                      <a:pPr algn="ctr" latinLnBrk="1"/>
                      <a:r>
                        <a:rPr lang="en-US" altLang="ko-KR" sz="1400" b="0" dirty="0" err="1"/>
                        <a:t>pd.to_datetime</a:t>
                      </a:r>
                      <a:r>
                        <a:rPr lang="en-US" altLang="ko-KR" sz="1400" b="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100363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데이터 존재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데이터형식 체크 후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841560"/>
                  </a:ext>
                </a:extLst>
              </a:tr>
              <a:tr h="64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인덱스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여러 개 존재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수주일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납기일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 | 2019-12-11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여러 개가 나타나지만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/>
                        <a:t>기본적으로 하나만 선택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(Index </a:t>
                      </a:r>
                      <a:r>
                        <a:rPr lang="ko-KR" altLang="en-US" sz="1400" b="0" dirty="0"/>
                        <a:t>변경 해가며 사용 가능</a:t>
                      </a:r>
                      <a:r>
                        <a:rPr lang="en-US" altLang="ko-KR" sz="1400" b="0" dirty="0"/>
                        <a:t>)</a:t>
                      </a:r>
                      <a:r>
                        <a:rPr lang="ko-KR" altLang="en-US" sz="1400" b="0" dirty="0"/>
                        <a:t> 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61434"/>
                  </a:ext>
                </a:extLst>
              </a:tr>
              <a:tr h="1141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기타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추가 전처리가 필요한 경우</a:t>
                      </a:r>
                      <a:r>
                        <a:rPr lang="en-US" altLang="ko-KR" sz="1400" b="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Datetime index divided into several columns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There is duplicate data in the 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2019|10|12|00:35:25</a:t>
                      </a:r>
                    </a:p>
                    <a:p>
                      <a:pPr algn="ctr" latinLnBrk="1"/>
                      <a:endParaRPr lang="en-US" altLang="ko-KR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… 2021-03-05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다른 데이터 </a:t>
                      </a:r>
                      <a:r>
                        <a:rPr lang="en-US" altLang="ko-KR" sz="1400" b="0" dirty="0"/>
                        <a:t>File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load</a:t>
                      </a:r>
                      <a:r>
                        <a:rPr lang="ko-KR" altLang="en-US" sz="1400" b="0" dirty="0"/>
                        <a:t> 및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merge, </a:t>
                      </a:r>
                      <a:r>
                        <a:rPr lang="en-US" altLang="ko-KR" sz="1400" b="0" dirty="0" err="1"/>
                        <a:t>groupby</a:t>
                      </a:r>
                      <a:r>
                        <a:rPr lang="en-US" altLang="ko-KR" sz="1400" b="0" dirty="0"/>
                        <a:t>, Transpose </a:t>
                      </a:r>
                      <a:r>
                        <a:rPr lang="ko-KR" altLang="en-US" sz="1400" b="0" dirty="0"/>
                        <a:t>등 전처리단으로 안내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/>
                        <a:t>pd.duplicated</a:t>
                      </a:r>
                      <a:r>
                        <a:rPr lang="en-US" altLang="ko-KR" sz="1600" b="0" dirty="0"/>
                        <a:t>()</a:t>
                      </a:r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3819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133F04-5D04-4EB5-956E-DF885B4AF1BD}"/>
              </a:ext>
            </a:extLst>
          </p:cNvPr>
          <p:cNvSpPr/>
          <p:nvPr/>
        </p:nvSpPr>
        <p:spPr>
          <a:xfrm>
            <a:off x="522261" y="839698"/>
            <a:ext cx="11147478" cy="119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000CC"/>
                </a:solidFill>
              </a:rPr>
              <a:t>시계열</a:t>
            </a:r>
            <a:r>
              <a:rPr lang="ko-KR" altLang="en-US" dirty="0"/>
              <a:t> 데이터의 특징에 따른 </a:t>
            </a:r>
            <a:r>
              <a:rPr lang="en-US" altLang="ko-KR" b="1" dirty="0">
                <a:solidFill>
                  <a:srgbClr val="0000CC"/>
                </a:solidFill>
              </a:rPr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형식 </a:t>
            </a:r>
            <a:r>
              <a:rPr lang="ko-KR" altLang="en-US" dirty="0"/>
              <a:t>제한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시계열 데이터란</a:t>
            </a:r>
            <a:r>
              <a:rPr lang="en-US" altLang="ko-KR" sz="1400" dirty="0"/>
              <a:t>? </a:t>
            </a:r>
            <a:r>
              <a:rPr lang="ko-KR" altLang="en-US" sz="1400" dirty="0"/>
              <a:t>시간이라는 기준을 토대로 일련의 순차적으로 기록된 데이터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방법 </a:t>
            </a:r>
            <a:r>
              <a:rPr lang="en-US" altLang="ko-KR" dirty="0"/>
              <a:t>: </a:t>
            </a:r>
            <a:r>
              <a:rPr lang="ko-KR" altLang="en-US" dirty="0"/>
              <a:t>다양한 시계열 데이터 형태 </a:t>
            </a:r>
            <a:r>
              <a:rPr lang="en-US" altLang="ko-KR" dirty="0"/>
              <a:t>Case </a:t>
            </a:r>
            <a:r>
              <a:rPr lang="ko-KR" altLang="en-US" dirty="0"/>
              <a:t>조사 및 정의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292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336944-DA02-41B9-A569-3FB8F0942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87"/>
          <a:stretch/>
        </p:blipFill>
        <p:spPr>
          <a:xfrm>
            <a:off x="4781036" y="4284246"/>
            <a:ext cx="3539416" cy="10588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913D4-1251-4090-B304-9019711E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9" y="4387243"/>
            <a:ext cx="4181445" cy="165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4A82C-A3A1-4D31-A3EC-2F3CAB83A36B}"/>
              </a:ext>
            </a:extLst>
          </p:cNvPr>
          <p:cNvSpPr txBox="1"/>
          <p:nvPr/>
        </p:nvSpPr>
        <p:spPr>
          <a:xfrm>
            <a:off x="204611" y="3792835"/>
            <a:ext cx="4425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One datetime is </a:t>
            </a:r>
            <a:r>
              <a:rPr lang="en-US" altLang="ko-KR" sz="1600" dirty="0">
                <a:solidFill>
                  <a:srgbClr val="FF0000"/>
                </a:solidFill>
              </a:rPr>
              <a:t>divided into several columns</a:t>
            </a:r>
            <a:endParaRPr lang="en-US" altLang="ko-KR" sz="1600" dirty="0"/>
          </a:p>
          <a:p>
            <a:r>
              <a:rPr lang="en-US" altLang="ko-KR" sz="1200" dirty="0"/>
              <a:t>- Commax-2019 Production_Org.csv</a:t>
            </a:r>
          </a:p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C9ABE2C-D3B8-4DFC-BC10-B19CDF5C0651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(2/3)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65383-3C94-4813-9228-10D9BA9C7CBA}"/>
              </a:ext>
            </a:extLst>
          </p:cNvPr>
          <p:cNvSpPr txBox="1"/>
          <p:nvPr/>
        </p:nvSpPr>
        <p:spPr>
          <a:xfrm>
            <a:off x="4731965" y="3750055"/>
            <a:ext cx="435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Duplicated data in a column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/>
              <a:t>- B_company-B_20200818_R1_1.csv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129C9B-36C3-456C-B0F5-D4A8EEF6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035" y="5650159"/>
            <a:ext cx="3539417" cy="92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F933E-78C1-4162-BEA1-E01D2D211DE2}"/>
              </a:ext>
            </a:extLst>
          </p:cNvPr>
          <p:cNvSpPr txBox="1"/>
          <p:nvPr/>
        </p:nvSpPr>
        <p:spPr>
          <a:xfrm>
            <a:off x="4686245" y="5390971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Superstore.csv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23B8D6-A057-4471-B8C9-7F713AD9C4FC}"/>
              </a:ext>
            </a:extLst>
          </p:cNvPr>
          <p:cNvSpPr/>
          <p:nvPr/>
        </p:nvSpPr>
        <p:spPr>
          <a:xfrm>
            <a:off x="4781036" y="1366034"/>
            <a:ext cx="2648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SeA</a:t>
            </a:r>
            <a:r>
              <a:rPr lang="en-US" altLang="ko-KR" sz="1200" dirty="0"/>
              <a:t>(params_merged_Toshiba_2018)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07756D-A860-467D-8671-CCD161DE0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38" y="1717027"/>
            <a:ext cx="2753581" cy="907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42408F-995A-4B7D-A41A-3B83F0C37516}"/>
              </a:ext>
            </a:extLst>
          </p:cNvPr>
          <p:cNvSpPr txBox="1"/>
          <p:nvPr/>
        </p:nvSpPr>
        <p:spPr>
          <a:xfrm>
            <a:off x="204611" y="1440028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international-airline-passengers.csv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6A5EE1-3C77-4F76-89CA-CACF74E67108}"/>
              </a:ext>
            </a:extLst>
          </p:cNvPr>
          <p:cNvSpPr/>
          <p:nvPr/>
        </p:nvSpPr>
        <p:spPr>
          <a:xfrm>
            <a:off x="152066" y="1266148"/>
            <a:ext cx="8659425" cy="1834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A7AD74-30D1-46F6-B658-5F63BC4A3F6E}"/>
              </a:ext>
            </a:extLst>
          </p:cNvPr>
          <p:cNvSpPr/>
          <p:nvPr/>
        </p:nvSpPr>
        <p:spPr>
          <a:xfrm>
            <a:off x="204611" y="3665554"/>
            <a:ext cx="8606880" cy="306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0E9CAA-2B0C-4839-9C60-15FAC58773FA}"/>
              </a:ext>
            </a:extLst>
          </p:cNvPr>
          <p:cNvSpPr txBox="1"/>
          <p:nvPr/>
        </p:nvSpPr>
        <p:spPr>
          <a:xfrm>
            <a:off x="55079" y="916876"/>
            <a:ext cx="343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적합 데이터 유형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90187-FFB4-45DC-862A-FA4B05B96353}"/>
              </a:ext>
            </a:extLst>
          </p:cNvPr>
          <p:cNvSpPr txBox="1"/>
          <p:nvPr/>
        </p:nvSpPr>
        <p:spPr>
          <a:xfrm>
            <a:off x="61903" y="3234735"/>
            <a:ext cx="645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추가적인 </a:t>
            </a:r>
            <a:r>
              <a:rPr lang="en-US" altLang="ko-KR" dirty="0"/>
              <a:t>Preprocessing </a:t>
            </a:r>
            <a:r>
              <a:rPr lang="ko-KR" altLang="en-US" dirty="0"/>
              <a:t>필요 및 </a:t>
            </a:r>
            <a:r>
              <a:rPr lang="ko-KR" altLang="en-US" b="1" dirty="0">
                <a:solidFill>
                  <a:srgbClr val="0000CC"/>
                </a:solidFill>
              </a:rPr>
              <a:t>부적합 데이터 유형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AEBA9A-E15C-4FC7-A72C-4C9B4F1A3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543"/>
          <a:stretch/>
        </p:blipFill>
        <p:spPr>
          <a:xfrm>
            <a:off x="4781035" y="1704520"/>
            <a:ext cx="3539417" cy="1028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5D008F-D454-42C1-A34A-6C243D8469F0}"/>
              </a:ext>
            </a:extLst>
          </p:cNvPr>
          <p:cNvSpPr txBox="1"/>
          <p:nvPr/>
        </p:nvSpPr>
        <p:spPr>
          <a:xfrm>
            <a:off x="9517068" y="4355142"/>
            <a:ext cx="240739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추가적 </a:t>
            </a:r>
            <a:r>
              <a:rPr lang="en-US" altLang="ko-KR" sz="1600" dirty="0"/>
              <a:t>Preprocessing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</a:t>
            </a:r>
            <a:r>
              <a:rPr lang="en-US" altLang="ko-KR" sz="1600" dirty="0" err="1"/>
              <a:t>groupby</a:t>
            </a:r>
            <a:r>
              <a:rPr lang="en-US" altLang="ko-KR" sz="1600" dirty="0"/>
              <a:t>, melt, merge) </a:t>
            </a:r>
            <a:r>
              <a:rPr lang="ko-KR" altLang="en-US" sz="1600" dirty="0"/>
              <a:t>등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사용 가능</a:t>
            </a:r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DFFB08-4B97-4E00-87BF-4F0BBEC947F1}"/>
              </a:ext>
            </a:extLst>
          </p:cNvPr>
          <p:cNvSpPr/>
          <p:nvPr/>
        </p:nvSpPr>
        <p:spPr>
          <a:xfrm>
            <a:off x="4590523" y="3728415"/>
            <a:ext cx="4106409" cy="2845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A30C794-CFAD-4CBA-9B8D-A252EA43685B}"/>
              </a:ext>
            </a:extLst>
          </p:cNvPr>
          <p:cNvSpPr/>
          <p:nvPr/>
        </p:nvSpPr>
        <p:spPr>
          <a:xfrm>
            <a:off x="8962338" y="4117381"/>
            <a:ext cx="466805" cy="1628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4CCFB-A080-40E6-A0FE-297336C17A75}"/>
              </a:ext>
            </a:extLst>
          </p:cNvPr>
          <p:cNvSpPr txBox="1"/>
          <p:nvPr/>
        </p:nvSpPr>
        <p:spPr>
          <a:xfrm>
            <a:off x="9923995" y="2162951"/>
            <a:ext cx="171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즉시 사용 가능</a:t>
            </a:r>
            <a:endParaRPr lang="en-US" altLang="ko-KR" sz="16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49E0FF8-729F-42A2-A06B-5002F6BE86E7}"/>
              </a:ext>
            </a:extLst>
          </p:cNvPr>
          <p:cNvSpPr/>
          <p:nvPr/>
        </p:nvSpPr>
        <p:spPr>
          <a:xfrm>
            <a:off x="9050263" y="1491403"/>
            <a:ext cx="466805" cy="1628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3A71007-ECEC-42BD-9658-A7CFC29DA423}"/>
              </a:ext>
            </a:extLst>
          </p:cNvPr>
          <p:cNvSpPr/>
          <p:nvPr/>
        </p:nvSpPr>
        <p:spPr>
          <a:xfrm rot="1116920">
            <a:off x="5925244" y="3405911"/>
            <a:ext cx="291684" cy="3620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DD7C402-A502-435E-B131-B7F226908B38}"/>
              </a:ext>
            </a:extLst>
          </p:cNvPr>
          <p:cNvSpPr/>
          <p:nvPr/>
        </p:nvSpPr>
        <p:spPr>
          <a:xfrm>
            <a:off x="5912757" y="4431934"/>
            <a:ext cx="316246" cy="33630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EA4CFE-D657-448D-B28A-B38CCC50A81F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(3/3)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A56B77-5652-458C-8124-A6A87A3D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535" y="3957442"/>
            <a:ext cx="4698546" cy="123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D1B88F-BB66-4250-B22C-C7AF2DC4B906}"/>
              </a:ext>
            </a:extLst>
          </p:cNvPr>
          <p:cNvSpPr/>
          <p:nvPr/>
        </p:nvSpPr>
        <p:spPr>
          <a:xfrm>
            <a:off x="372729" y="936126"/>
            <a:ext cx="8765111" cy="1528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0000CC"/>
                </a:solidFill>
              </a:rPr>
              <a:t>데이터 적합한 경우 </a:t>
            </a:r>
            <a:r>
              <a:rPr lang="en-US" altLang="ko-KR" b="1" dirty="0">
                <a:solidFill>
                  <a:srgbClr val="0000CC"/>
                </a:solidFill>
              </a:rPr>
              <a:t>Index </a:t>
            </a:r>
            <a:r>
              <a:rPr lang="ko-KR" altLang="en-US" b="1" dirty="0">
                <a:solidFill>
                  <a:srgbClr val="0000CC"/>
                </a:solidFill>
              </a:rPr>
              <a:t>자동 </a:t>
            </a:r>
            <a:r>
              <a:rPr lang="en-US" altLang="ko-KR" b="1" dirty="0">
                <a:solidFill>
                  <a:srgbClr val="0000CC"/>
                </a:solidFill>
              </a:rPr>
              <a:t>Datetime </a:t>
            </a:r>
            <a:r>
              <a:rPr lang="ko-KR" altLang="en-US" b="1" dirty="0">
                <a:solidFill>
                  <a:srgbClr val="0000CC"/>
                </a:solidFill>
              </a:rPr>
              <a:t>변환 및 다음 </a:t>
            </a:r>
            <a:r>
              <a:rPr lang="en-US" altLang="ko-KR" b="1" dirty="0">
                <a:solidFill>
                  <a:srgbClr val="0000CC"/>
                </a:solidFill>
              </a:rPr>
              <a:t>Process </a:t>
            </a:r>
            <a:r>
              <a:rPr lang="ko-KR" altLang="en-US" b="1" dirty="0">
                <a:solidFill>
                  <a:srgbClr val="0000CC"/>
                </a:solidFill>
              </a:rPr>
              <a:t>진행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0000CC"/>
                </a:solidFill>
              </a:rPr>
              <a:t>데이터 부적합한 경우 오류메시지 표시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Date </a:t>
            </a:r>
            <a:r>
              <a:rPr lang="ko-KR" altLang="en-US" sz="1400" dirty="0"/>
              <a:t>타입이 여러 열에 나눠져 나타난 경우 </a:t>
            </a:r>
            <a:r>
              <a:rPr lang="en-US" altLang="ko-KR" sz="1400" b="1" dirty="0">
                <a:solidFill>
                  <a:srgbClr val="0000CC"/>
                </a:solidFill>
              </a:rPr>
              <a:t>(Divided into several columns)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한 컬럼에 중복된 경우가 있는 경우 </a:t>
            </a:r>
            <a:r>
              <a:rPr lang="en-US" altLang="ko-KR" sz="1400" b="1" dirty="0">
                <a:solidFill>
                  <a:srgbClr val="0000CC"/>
                </a:solidFill>
              </a:rPr>
              <a:t>(Duplicated data in a column)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883F27-902D-4D3A-B9BB-9D09F20BD82B}"/>
              </a:ext>
            </a:extLst>
          </p:cNvPr>
          <p:cNvSpPr/>
          <p:nvPr/>
        </p:nvSpPr>
        <p:spPr>
          <a:xfrm>
            <a:off x="7265609" y="5311258"/>
            <a:ext cx="34452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00CC"/>
                </a:solidFill>
              </a:rPr>
              <a:t>데이터 부적합시 다른 데이터 사용 </a:t>
            </a:r>
            <a:r>
              <a:rPr lang="en-US" altLang="ko-KR" sz="1200" b="1" dirty="0">
                <a:solidFill>
                  <a:srgbClr val="0000CC"/>
                </a:solidFill>
              </a:rPr>
              <a:t>or </a:t>
            </a:r>
            <a:r>
              <a:rPr lang="ko-KR" altLang="en-US" sz="1200" b="1" dirty="0">
                <a:solidFill>
                  <a:srgbClr val="0000CC"/>
                </a:solidFill>
              </a:rPr>
              <a:t>추가적인 </a:t>
            </a:r>
            <a:r>
              <a:rPr lang="en-US" altLang="ko-KR" sz="1200" b="1" dirty="0">
                <a:solidFill>
                  <a:srgbClr val="0000CC"/>
                </a:solidFill>
              </a:rPr>
              <a:t>Preprocessing </a:t>
            </a:r>
            <a:r>
              <a:rPr lang="ko-KR" altLang="en-US" sz="1200" b="1" dirty="0">
                <a:solidFill>
                  <a:srgbClr val="0000CC"/>
                </a:solidFill>
              </a:rPr>
              <a:t>요청 메시지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995F862-EB9C-47C8-A34D-3882650908B9}"/>
              </a:ext>
            </a:extLst>
          </p:cNvPr>
          <p:cNvSpPr/>
          <p:nvPr/>
        </p:nvSpPr>
        <p:spPr>
          <a:xfrm rot="19797451">
            <a:off x="5912757" y="5425003"/>
            <a:ext cx="316246" cy="33630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D37B8D-A0DD-4B7B-9F0C-028EF140F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4" t="11905" r="68335" b="68580"/>
          <a:stretch/>
        </p:blipFill>
        <p:spPr>
          <a:xfrm>
            <a:off x="1371926" y="2662040"/>
            <a:ext cx="4183060" cy="1231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6DCED1-1BF2-4BDF-A32C-EFECE6DA0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2" t="11744" r="69521" b="68741"/>
          <a:stretch/>
        </p:blipFill>
        <p:spPr>
          <a:xfrm>
            <a:off x="1370886" y="3999307"/>
            <a:ext cx="4183060" cy="1338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36806-4C3E-4FD7-BC8D-AD107D5CC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41" t="11272" r="72523" b="69213"/>
          <a:stretch/>
        </p:blipFill>
        <p:spPr>
          <a:xfrm>
            <a:off x="1370886" y="5443706"/>
            <a:ext cx="4183060" cy="11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4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777D-0A92-40F8-8604-23420679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659" y="3865911"/>
            <a:ext cx="5877097" cy="2787118"/>
          </a:xfrm>
          <a:prstGeom prst="rect">
            <a:avLst/>
          </a:prstGeom>
        </p:spPr>
      </p:pic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View </a:t>
            </a:r>
            <a:r>
              <a:rPr lang="ko-KR" altLang="en-US" sz="3200" b="1" dirty="0"/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662503-8B71-4DA5-A826-E99B409BF00A}"/>
              </a:ext>
            </a:extLst>
          </p:cNvPr>
          <p:cNvSpPr txBox="1"/>
          <p:nvPr/>
        </p:nvSpPr>
        <p:spPr>
          <a:xfrm>
            <a:off x="169855" y="1598530"/>
            <a:ext cx="5759978" cy="464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X</a:t>
            </a:r>
            <a:r>
              <a:rPr lang="ko-KR" altLang="en-US" sz="1600" dirty="0"/>
              <a:t>축은 </a:t>
            </a:r>
            <a:r>
              <a:rPr lang="en-US" altLang="ko-KR" sz="1600" dirty="0"/>
              <a:t>Time series index Y</a:t>
            </a:r>
            <a:r>
              <a:rPr lang="ko-KR" altLang="en-US" sz="1600" dirty="0"/>
              <a:t>축은 선택 </a:t>
            </a:r>
            <a:r>
              <a:rPr lang="en-US" altLang="ko-KR" sz="1600" dirty="0"/>
              <a:t>Column (Checkbox)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CC"/>
                </a:solidFill>
              </a:rPr>
              <a:t>X</a:t>
            </a:r>
            <a:r>
              <a:rPr lang="ko-KR" altLang="en-US" sz="1400" b="1" dirty="0">
                <a:solidFill>
                  <a:srgbClr val="0000CC"/>
                </a:solidFill>
              </a:rPr>
              <a:t>축은 </a:t>
            </a:r>
            <a:r>
              <a:rPr lang="en-US" altLang="ko-KR" sz="1400" b="1" dirty="0">
                <a:solidFill>
                  <a:srgbClr val="0000CC"/>
                </a:solidFill>
              </a:rPr>
              <a:t>datetime </a:t>
            </a:r>
            <a:r>
              <a:rPr lang="ko-KR" altLang="en-US" sz="1400" b="1" dirty="0">
                <a:solidFill>
                  <a:srgbClr val="0000CC"/>
                </a:solidFill>
              </a:rPr>
              <a:t>형만</a:t>
            </a:r>
            <a:r>
              <a:rPr lang="en-US" altLang="ko-KR" sz="1400" b="1" dirty="0">
                <a:solidFill>
                  <a:srgbClr val="0000CC"/>
                </a:solidFill>
              </a:rPr>
              <a:t>, Y</a:t>
            </a:r>
            <a:r>
              <a:rPr lang="ko-KR" altLang="en-US" sz="1400" b="1" dirty="0">
                <a:solidFill>
                  <a:srgbClr val="0000CC"/>
                </a:solidFill>
              </a:rPr>
              <a:t>축은 수치형만 </a:t>
            </a:r>
            <a:r>
              <a:rPr lang="ko-KR" altLang="en-US" sz="1400" dirty="0"/>
              <a:t>표현</a:t>
            </a:r>
            <a:endParaRPr lang="en-US" altLang="ko-KR" sz="1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Column</a:t>
            </a:r>
            <a:r>
              <a:rPr lang="ko-KR" altLang="en-US" sz="1600" dirty="0"/>
              <a:t>별 동일한 시간단위</a:t>
            </a:r>
            <a:r>
              <a:rPr lang="en-US" altLang="ko-KR" sz="1600" dirty="0"/>
              <a:t>(period)</a:t>
            </a:r>
            <a:r>
              <a:rPr lang="ko-KR" altLang="en-US" sz="1600" dirty="0"/>
              <a:t>의 각각의 그래프 생성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 Series Setting</a:t>
            </a:r>
            <a:r>
              <a:rPr lang="ko-KR" altLang="en-US" sz="1600" dirty="0"/>
              <a:t>을 통한 다양한 </a:t>
            </a:r>
            <a:r>
              <a:rPr lang="en-US" altLang="ko-KR" sz="1600" dirty="0"/>
              <a:t>View </a:t>
            </a:r>
            <a:r>
              <a:rPr lang="ko-KR" altLang="en-US" sz="1600" dirty="0"/>
              <a:t>조정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 Setting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Input box</a:t>
            </a:r>
            <a:r>
              <a:rPr lang="ko-KR" altLang="en-US" sz="1400" dirty="0"/>
              <a:t>를 통한 숫자 입력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Times Unit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milliseconds, seconds, minutes, hours, days, months, years </a:t>
            </a:r>
            <a:r>
              <a:rPr lang="ko-KR" altLang="en-US" sz="1400" dirty="0"/>
              <a:t>중 선택 가능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Aggregation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Sum, Mean, Median, Max, Min </a:t>
            </a:r>
            <a:r>
              <a:rPr lang="ko-KR" altLang="en-US" sz="1400" dirty="0"/>
              <a:t>중 선택 가능</a:t>
            </a:r>
            <a:endParaRPr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E2083-3724-44C7-9E84-4C520D8EB87D}"/>
              </a:ext>
            </a:extLst>
          </p:cNvPr>
          <p:cNvSpPr/>
          <p:nvPr/>
        </p:nvSpPr>
        <p:spPr>
          <a:xfrm>
            <a:off x="2252012" y="977195"/>
            <a:ext cx="20505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View </a:t>
            </a:r>
            <a:r>
              <a:rPr lang="ko-KR" altLang="en-US" sz="3000" dirty="0"/>
              <a:t>메뉴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CE18D9-1F5B-4974-B547-BDF1FA27E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0" t="40432" r="62117" b="50309"/>
          <a:stretch/>
        </p:blipFill>
        <p:spPr>
          <a:xfrm>
            <a:off x="5671459" y="5233827"/>
            <a:ext cx="899129" cy="934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264664-7115-468F-ACEB-2B18B09FE4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1" t="48550" r="62070" b="44676"/>
          <a:stretch/>
        </p:blipFill>
        <p:spPr>
          <a:xfrm>
            <a:off x="6920782" y="5233827"/>
            <a:ext cx="773149" cy="71074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BAB1C0-3963-4FBB-9009-32CECBD81A3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183353" y="4938369"/>
            <a:ext cx="124004" cy="295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CB6B8D-B39E-40FD-A3B9-0AB122E3E3A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121024" y="4788810"/>
            <a:ext cx="175096" cy="445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911800D-6B9C-477D-BAA8-2CC26CA9D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644" y="1006297"/>
            <a:ext cx="5837184" cy="25590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43BAB7-D889-47D3-883E-631C3437BF5A}"/>
              </a:ext>
            </a:extLst>
          </p:cNvPr>
          <p:cNvSpPr txBox="1"/>
          <p:nvPr/>
        </p:nvSpPr>
        <p:spPr>
          <a:xfrm>
            <a:off x="7849289" y="3547816"/>
            <a:ext cx="3703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단일 </a:t>
            </a:r>
            <a:r>
              <a:rPr lang="en-US" altLang="ko-KR" sz="1200" dirty="0"/>
              <a:t>Column</a:t>
            </a:r>
            <a:r>
              <a:rPr lang="ko-KR" altLang="en-US" sz="1200" dirty="0"/>
              <a:t> </a:t>
            </a:r>
            <a:r>
              <a:rPr lang="en-US" altLang="ko-KR" sz="1200" dirty="0"/>
              <a:t>View / airpassengers.csv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4C315-A165-40AE-AD92-16BA8AEB3917}"/>
              </a:ext>
            </a:extLst>
          </p:cNvPr>
          <p:cNvSpPr txBox="1"/>
          <p:nvPr/>
        </p:nvSpPr>
        <p:spPr>
          <a:xfrm>
            <a:off x="8786551" y="6617934"/>
            <a:ext cx="1828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멀티 </a:t>
            </a:r>
            <a:r>
              <a:rPr lang="en-US" altLang="ko-KR" sz="1200" dirty="0"/>
              <a:t>Column View 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34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Stationarity &amp; STL (1/3)</a:t>
            </a:r>
            <a:endParaRPr lang="ko-KR" altLang="en-US" sz="3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1627186" y="990342"/>
            <a:ext cx="31865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Stationarity </a:t>
            </a:r>
            <a:r>
              <a:rPr lang="ko-KR" altLang="en-US" sz="3000" dirty="0"/>
              <a:t>모드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B7A21-2A70-43FF-A794-72D6C4AE0EFA}"/>
              </a:ext>
            </a:extLst>
          </p:cNvPr>
          <p:cNvSpPr txBox="1"/>
          <p:nvPr/>
        </p:nvSpPr>
        <p:spPr>
          <a:xfrm>
            <a:off x="8873699" y="6498331"/>
            <a:ext cx="996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- 1</a:t>
            </a:r>
            <a:r>
              <a:rPr lang="ko-KR" altLang="en-US" sz="1000" dirty="0"/>
              <a:t>차 차분 </a:t>
            </a:r>
            <a:r>
              <a:rPr lang="en-US" altLang="ko-KR" sz="1000" dirty="0"/>
              <a:t>- 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A2482-9DBF-401B-866F-450318132D4F}"/>
              </a:ext>
            </a:extLst>
          </p:cNvPr>
          <p:cNvSpPr txBox="1"/>
          <p:nvPr/>
        </p:nvSpPr>
        <p:spPr>
          <a:xfrm>
            <a:off x="169854" y="1598530"/>
            <a:ext cx="6206008" cy="462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Stationarity</a:t>
            </a:r>
            <a:r>
              <a:rPr lang="en-US" altLang="ko-KR" sz="1600" dirty="0"/>
              <a:t>(</a:t>
            </a:r>
            <a:r>
              <a:rPr lang="ko-KR" altLang="en-US" sz="1600" dirty="0"/>
              <a:t>정상성</a:t>
            </a:r>
            <a:r>
              <a:rPr lang="en-US" altLang="ko-KR" sz="1600" dirty="0"/>
              <a:t>): </a:t>
            </a:r>
            <a:r>
              <a:rPr lang="ko-KR" altLang="en-US" sz="1600" b="1" dirty="0">
                <a:solidFill>
                  <a:srgbClr val="0000CC"/>
                </a:solidFill>
              </a:rPr>
              <a:t>평균과 분산이 일정</a:t>
            </a:r>
            <a:r>
              <a:rPr lang="ko-KR" altLang="en-US" sz="1600" dirty="0"/>
              <a:t>하며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0000CC"/>
                </a:solidFill>
              </a:rPr>
              <a:t>주기성</a:t>
            </a:r>
            <a:r>
              <a:rPr lang="ko-KR" altLang="en-US" sz="1600" dirty="0"/>
              <a:t>이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대부분의 시계열 자료는 정상성을 갖지 않음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0000CC"/>
                </a:solidFill>
              </a:rPr>
              <a:t>정상성 시계열 자료로 변환해야 분석하기 쉬움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변수 선택과 정상성 옵션 선택을 통한 차분 그래프 시각화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일반 기능 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기간 설정 </a:t>
            </a:r>
            <a:r>
              <a:rPr lang="en-US" altLang="ko-KR" sz="1400" b="1" dirty="0">
                <a:solidFill>
                  <a:srgbClr val="0000CC"/>
                </a:solidFill>
              </a:rPr>
              <a:t>(Diff time)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로그 변환 </a:t>
            </a:r>
            <a:r>
              <a:rPr lang="en-US" altLang="ko-KR" sz="1400" b="1" dirty="0">
                <a:solidFill>
                  <a:srgbClr val="0000CC"/>
                </a:solidFill>
              </a:rPr>
              <a:t>(Log transform) (</a:t>
            </a:r>
            <a:r>
              <a:rPr lang="ko-KR" altLang="en-US" sz="1400" b="1" dirty="0">
                <a:solidFill>
                  <a:srgbClr val="0000CC"/>
                </a:solidFill>
              </a:rPr>
              <a:t>옵션</a:t>
            </a:r>
            <a:r>
              <a:rPr lang="en-US" altLang="ko-KR" sz="1400" b="1" dirty="0">
                <a:solidFill>
                  <a:srgbClr val="0000CC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</a:t>
            </a:r>
            <a:r>
              <a:rPr lang="ko-KR" altLang="en-US" sz="1200" dirty="0"/>
              <a:t>데이터에 로그 함수 적용 여부 체크박스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(</a:t>
            </a:r>
            <a:r>
              <a:rPr lang="ko-KR" altLang="en-US" sz="1200" dirty="0"/>
              <a:t>분산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분산이 일정하게 증가 또는 감소하는 경우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</a:t>
            </a:r>
            <a:r>
              <a:rPr lang="en-US" altLang="ko-KR" sz="1400" b="1" dirty="0">
                <a:solidFill>
                  <a:srgbClr val="0000CC"/>
                </a:solidFill>
              </a:rPr>
              <a:t>(Difference)</a:t>
            </a:r>
            <a:r>
              <a:rPr lang="ko-KR" altLang="en-US" sz="1400" b="1" dirty="0">
                <a:solidFill>
                  <a:srgbClr val="0000CC"/>
                </a:solidFill>
              </a:rPr>
              <a:t> 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- 1</a:t>
            </a:r>
            <a:r>
              <a:rPr lang="ko-KR" altLang="en-US" sz="1200" dirty="0"/>
              <a:t>차 차분</a:t>
            </a:r>
            <a:r>
              <a:rPr lang="en-US" altLang="ko-KR" sz="1200" dirty="0"/>
              <a:t> (1st)</a:t>
            </a:r>
            <a:r>
              <a:rPr lang="ko-KR" altLang="en-US" sz="1200" dirty="0"/>
              <a:t>과</a:t>
            </a:r>
            <a:r>
              <a:rPr lang="en-US" altLang="ko-KR" sz="1200" dirty="0"/>
              <a:t> 2</a:t>
            </a:r>
            <a:r>
              <a:rPr lang="ko-KR" altLang="en-US" sz="1200" dirty="0"/>
              <a:t>차 차분 </a:t>
            </a:r>
            <a:r>
              <a:rPr lang="en-US" altLang="ko-KR" sz="1200" dirty="0"/>
              <a:t>(2st) </a:t>
            </a:r>
            <a:r>
              <a:rPr lang="ko-KR" altLang="en-US" sz="1200" dirty="0"/>
              <a:t>모두 제공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olidFill>
                  <a:srgbClr val="0000CC"/>
                </a:solidFill>
              </a:rPr>
              <a:t>      </a:t>
            </a:r>
            <a:r>
              <a:rPr lang="en-US" altLang="ko-KR" sz="1200" dirty="0"/>
              <a:t>- (</a:t>
            </a:r>
            <a:r>
              <a:rPr lang="ko-KR" altLang="en-US" sz="1200" dirty="0"/>
              <a:t>평균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평균이 일정하지 않은 데이터에 적용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ADF </a:t>
            </a:r>
            <a:r>
              <a:rPr lang="ko-KR" altLang="en-US" sz="1600" dirty="0"/>
              <a:t>교차 검정 </a:t>
            </a:r>
            <a:r>
              <a:rPr lang="en-US" altLang="ko-KR" sz="1600" dirty="0"/>
              <a:t>: </a:t>
            </a:r>
            <a:r>
              <a:rPr lang="ko-KR" altLang="en-US" sz="1600" dirty="0"/>
              <a:t>차분 결과의 유효성 확인 목적으로 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400" dirty="0">
                <a:sym typeface="Wingdings" panose="05000000000000000000" pitchFamily="2" charset="2"/>
              </a:rPr>
              <a:t>ADF : p-value &lt;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0.05 </a:t>
            </a:r>
            <a:r>
              <a:rPr lang="ko-KR" altLang="en-US" sz="1400" dirty="0">
                <a:sym typeface="Wingdings" panose="05000000000000000000" pitchFamily="2" charset="2"/>
              </a:rPr>
              <a:t>시 시계열이 안정적임을 의미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125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FD122D-4D98-4767-A812-6063B285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289" y="990341"/>
            <a:ext cx="5934122" cy="54187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AD66D7-7657-47BE-9EE7-D5A291463063}"/>
              </a:ext>
            </a:extLst>
          </p:cNvPr>
          <p:cNvSpPr/>
          <p:nvPr/>
        </p:nvSpPr>
        <p:spPr>
          <a:xfrm>
            <a:off x="6197687" y="3322193"/>
            <a:ext cx="1267141" cy="884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61A1C-3C1A-40A8-85C7-DE60EA43F03B}"/>
              </a:ext>
            </a:extLst>
          </p:cNvPr>
          <p:cNvSpPr txBox="1"/>
          <p:nvPr/>
        </p:nvSpPr>
        <p:spPr>
          <a:xfrm>
            <a:off x="106136" y="6419143"/>
            <a:ext cx="483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1</a:t>
            </a:r>
            <a:r>
              <a:rPr lang="ko-KR" altLang="en-US" sz="1000" dirty="0"/>
              <a:t>차 </a:t>
            </a:r>
            <a:r>
              <a:rPr lang="ko-KR" altLang="en-US" sz="1000" dirty="0" err="1"/>
              <a:t>차분시</a:t>
            </a:r>
            <a:r>
              <a:rPr lang="ko-KR" altLang="en-US" sz="1000" dirty="0"/>
              <a:t> </a:t>
            </a:r>
            <a:r>
              <a:rPr lang="en-US" altLang="ko-KR" sz="1000" dirty="0"/>
              <a:t>ADF Test </a:t>
            </a:r>
            <a:r>
              <a:rPr lang="ko-KR" altLang="en-US" sz="1000" dirty="0"/>
              <a:t>가 유의</a:t>
            </a:r>
            <a:r>
              <a:rPr lang="en-US" altLang="ko-KR" sz="1000" dirty="0"/>
              <a:t>(&lt;0.05)</a:t>
            </a:r>
            <a:r>
              <a:rPr lang="ko-KR" altLang="en-US" sz="1000" dirty="0"/>
              <a:t>하지 않음 </a:t>
            </a:r>
            <a:r>
              <a:rPr lang="en-US" altLang="ko-KR" sz="1000" dirty="0">
                <a:sym typeface="Wingdings" panose="05000000000000000000" pitchFamily="2" charset="2"/>
              </a:rPr>
              <a:t> 2</a:t>
            </a:r>
            <a:r>
              <a:rPr lang="ko-KR" altLang="en-US" sz="1000" dirty="0">
                <a:sym typeface="Wingdings" panose="05000000000000000000" pitchFamily="2" charset="2"/>
              </a:rPr>
              <a:t>차 차분 진행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분산이 일정하지 않음 </a:t>
            </a:r>
            <a:r>
              <a:rPr lang="en-US" altLang="ko-KR" sz="1000" dirty="0">
                <a:sym typeface="Wingdings" panose="05000000000000000000" pitchFamily="2" charset="2"/>
              </a:rPr>
              <a:t> </a:t>
            </a:r>
            <a:r>
              <a:rPr lang="ko-KR" altLang="en-US" sz="1000" dirty="0">
                <a:sym typeface="Wingdings" panose="05000000000000000000" pitchFamily="2" charset="2"/>
              </a:rPr>
              <a:t>로그 변환 진행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5386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Stationarity &amp; STL (2/3)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69854" y="1598530"/>
            <a:ext cx="6206008" cy="462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Stationarity</a:t>
            </a:r>
            <a:r>
              <a:rPr lang="en-US" altLang="ko-KR" sz="1600" dirty="0"/>
              <a:t>(</a:t>
            </a:r>
            <a:r>
              <a:rPr lang="ko-KR" altLang="en-US" sz="1600" dirty="0"/>
              <a:t>정상성</a:t>
            </a:r>
            <a:r>
              <a:rPr lang="en-US" altLang="ko-KR" sz="1600" dirty="0"/>
              <a:t>): </a:t>
            </a:r>
            <a:r>
              <a:rPr lang="ko-KR" altLang="en-US" sz="1600" b="1" dirty="0">
                <a:solidFill>
                  <a:srgbClr val="0000CC"/>
                </a:solidFill>
              </a:rPr>
              <a:t>평균과 분산이 일정</a:t>
            </a:r>
            <a:r>
              <a:rPr lang="ko-KR" altLang="en-US" sz="1600" dirty="0"/>
              <a:t>하며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0000CC"/>
                </a:solidFill>
              </a:rPr>
              <a:t>주기성</a:t>
            </a:r>
            <a:r>
              <a:rPr lang="ko-KR" altLang="en-US" sz="1600" dirty="0"/>
              <a:t>이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대부분의 시계열 자료는 정상성을 갖지 않음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0000CC"/>
                </a:solidFill>
              </a:rPr>
              <a:t>정상성 시계열 자료로 변환해야 분석하기 쉬움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변수 선택과 정상성 옵션 선택을 통한 차분 그래프 시각화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일반 기능 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기간 설정 </a:t>
            </a:r>
            <a:r>
              <a:rPr lang="en-US" altLang="ko-KR" sz="1400" b="1" dirty="0">
                <a:solidFill>
                  <a:srgbClr val="0000CC"/>
                </a:solidFill>
              </a:rPr>
              <a:t>(Diff time)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로그 변환 </a:t>
            </a:r>
            <a:r>
              <a:rPr lang="en-US" altLang="ko-KR" sz="1400" b="1" dirty="0">
                <a:solidFill>
                  <a:srgbClr val="0000CC"/>
                </a:solidFill>
              </a:rPr>
              <a:t>(Log transform) (</a:t>
            </a:r>
            <a:r>
              <a:rPr lang="ko-KR" altLang="en-US" sz="1400" b="1" dirty="0">
                <a:solidFill>
                  <a:srgbClr val="0000CC"/>
                </a:solidFill>
              </a:rPr>
              <a:t>옵션</a:t>
            </a:r>
            <a:r>
              <a:rPr lang="en-US" altLang="ko-KR" sz="1400" b="1" dirty="0">
                <a:solidFill>
                  <a:srgbClr val="0000CC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</a:t>
            </a:r>
            <a:r>
              <a:rPr lang="ko-KR" altLang="en-US" sz="1200" dirty="0"/>
              <a:t>데이터에 로그 함수 적용 여부 체크박스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(</a:t>
            </a:r>
            <a:r>
              <a:rPr lang="ko-KR" altLang="en-US" sz="1200" dirty="0"/>
              <a:t>분산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분산이 일정하게 증가 또는 감소하는 경우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</a:t>
            </a:r>
            <a:r>
              <a:rPr lang="en-US" altLang="ko-KR" sz="1400" b="1" dirty="0">
                <a:solidFill>
                  <a:srgbClr val="0000CC"/>
                </a:solidFill>
              </a:rPr>
              <a:t>(Difference)</a:t>
            </a:r>
            <a:r>
              <a:rPr lang="ko-KR" altLang="en-US" sz="1400" b="1" dirty="0">
                <a:solidFill>
                  <a:srgbClr val="0000CC"/>
                </a:solidFill>
              </a:rPr>
              <a:t> 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- 1</a:t>
            </a:r>
            <a:r>
              <a:rPr lang="ko-KR" altLang="en-US" sz="1200" dirty="0"/>
              <a:t>차 차분</a:t>
            </a:r>
            <a:r>
              <a:rPr lang="en-US" altLang="ko-KR" sz="1200" dirty="0"/>
              <a:t> (1st)</a:t>
            </a:r>
            <a:r>
              <a:rPr lang="ko-KR" altLang="en-US" sz="1200" dirty="0"/>
              <a:t>과</a:t>
            </a:r>
            <a:r>
              <a:rPr lang="en-US" altLang="ko-KR" sz="1200" dirty="0"/>
              <a:t> 2</a:t>
            </a:r>
            <a:r>
              <a:rPr lang="ko-KR" altLang="en-US" sz="1200" dirty="0"/>
              <a:t>차 차분 </a:t>
            </a:r>
            <a:r>
              <a:rPr lang="en-US" altLang="ko-KR" sz="1200" dirty="0"/>
              <a:t>(2st) </a:t>
            </a:r>
            <a:r>
              <a:rPr lang="ko-KR" altLang="en-US" sz="1200" dirty="0"/>
              <a:t>모두 제공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olidFill>
                  <a:srgbClr val="0000CC"/>
                </a:solidFill>
              </a:rPr>
              <a:t>      </a:t>
            </a:r>
            <a:r>
              <a:rPr lang="en-US" altLang="ko-KR" sz="1200" dirty="0"/>
              <a:t>- (</a:t>
            </a:r>
            <a:r>
              <a:rPr lang="ko-KR" altLang="en-US" sz="1200" dirty="0"/>
              <a:t>평균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평균이 일정하지 않은 데이터에 적용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ADF </a:t>
            </a:r>
            <a:r>
              <a:rPr lang="ko-KR" altLang="en-US" sz="1600" dirty="0"/>
              <a:t>교차 검정 </a:t>
            </a:r>
            <a:r>
              <a:rPr lang="en-US" altLang="ko-KR" sz="1600" dirty="0"/>
              <a:t>: </a:t>
            </a:r>
            <a:r>
              <a:rPr lang="ko-KR" altLang="en-US" sz="1600" dirty="0"/>
              <a:t>차분 결과의 유효성 확인 목적으로 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400" dirty="0">
                <a:sym typeface="Wingdings" panose="05000000000000000000" pitchFamily="2" charset="2"/>
              </a:rPr>
              <a:t>ADF : p-value &lt;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0.05 </a:t>
            </a:r>
            <a:r>
              <a:rPr lang="ko-KR" altLang="en-US" sz="1400" dirty="0">
                <a:sym typeface="Wingdings" panose="05000000000000000000" pitchFamily="2" charset="2"/>
              </a:rPr>
              <a:t>시 시계열이 안정적임을 의미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1627186" y="990342"/>
            <a:ext cx="31865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Stationarity </a:t>
            </a:r>
            <a:r>
              <a:rPr lang="ko-KR" altLang="en-US" sz="3000" dirty="0"/>
              <a:t>모드 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347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E327D-E8CF-41B6-BF79-55D5D4336959}"/>
              </a:ext>
            </a:extLst>
          </p:cNvPr>
          <p:cNvSpPr txBox="1"/>
          <p:nvPr/>
        </p:nvSpPr>
        <p:spPr>
          <a:xfrm>
            <a:off x="8682802" y="6582767"/>
            <a:ext cx="3273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로그변환 </a:t>
            </a:r>
            <a:r>
              <a:rPr lang="en-US" altLang="ko-KR" sz="1000" dirty="0"/>
              <a:t>+ 2</a:t>
            </a:r>
            <a:r>
              <a:rPr lang="ko-KR" altLang="en-US" sz="1000" dirty="0"/>
              <a:t>차 차분 </a:t>
            </a:r>
            <a:r>
              <a:rPr lang="en-US" altLang="ko-KR" sz="1000" dirty="0"/>
              <a:t>- </a:t>
            </a:r>
            <a:endParaRPr lang="ko-KR" altLang="en-US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9A21F8-0D2F-46B4-A7D2-5163CD81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615" y="908859"/>
            <a:ext cx="5942205" cy="55894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FC1E40-E548-4225-BA82-E84C13369BA4}"/>
              </a:ext>
            </a:extLst>
          </p:cNvPr>
          <p:cNvSpPr/>
          <p:nvPr/>
        </p:nvSpPr>
        <p:spPr>
          <a:xfrm>
            <a:off x="6181351" y="3269673"/>
            <a:ext cx="1220262" cy="987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7ED9D8-DADF-4C98-99C4-C85A0883B28D}"/>
              </a:ext>
            </a:extLst>
          </p:cNvPr>
          <p:cNvSpPr txBox="1"/>
          <p:nvPr/>
        </p:nvSpPr>
        <p:spPr>
          <a:xfrm>
            <a:off x="101180" y="6258830"/>
            <a:ext cx="660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그래프가 </a:t>
            </a:r>
            <a:r>
              <a:rPr lang="en-US" altLang="ko-KR" sz="1000" dirty="0"/>
              <a:t>1</a:t>
            </a:r>
            <a:r>
              <a:rPr lang="ko-KR" altLang="en-US" sz="1000" dirty="0"/>
              <a:t>년마다 반복되는 </a:t>
            </a:r>
            <a:r>
              <a:rPr lang="en-US" altLang="ko-KR" sz="1000" dirty="0"/>
              <a:t>seasonal </a:t>
            </a:r>
            <a:r>
              <a:rPr lang="ko-KR" altLang="en-US" sz="1000" dirty="0"/>
              <a:t>적인 현상 </a:t>
            </a:r>
            <a:r>
              <a:rPr lang="en-US" altLang="ko-KR" sz="1000" dirty="0">
                <a:sym typeface="Wingdings" panose="05000000000000000000" pitchFamily="2" charset="2"/>
              </a:rPr>
              <a:t></a:t>
            </a:r>
            <a:r>
              <a:rPr lang="ko-KR" altLang="en-US" sz="1000" dirty="0"/>
              <a:t> </a:t>
            </a:r>
            <a:r>
              <a:rPr lang="en-US" altLang="ko-KR" sz="1000" dirty="0"/>
              <a:t>time diff</a:t>
            </a:r>
            <a:r>
              <a:rPr lang="ko-KR" altLang="en-US" sz="1000" dirty="0"/>
              <a:t>를 </a:t>
            </a:r>
            <a:r>
              <a:rPr lang="en-US" altLang="ko-KR" sz="1000" dirty="0"/>
              <a:t>12</a:t>
            </a:r>
            <a:r>
              <a:rPr lang="ko-KR" altLang="en-US" sz="1000" dirty="0"/>
              <a:t>로 설정 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1</a:t>
            </a:r>
            <a:r>
              <a:rPr lang="ko-KR" altLang="en-US" sz="1000" dirty="0"/>
              <a:t>차 </a:t>
            </a:r>
            <a:r>
              <a:rPr lang="ko-KR" altLang="en-US" sz="1000" dirty="0" err="1"/>
              <a:t>차분시</a:t>
            </a:r>
            <a:r>
              <a:rPr lang="ko-KR" altLang="en-US" sz="1000" dirty="0"/>
              <a:t> </a:t>
            </a:r>
            <a:r>
              <a:rPr lang="en-US" altLang="ko-KR" sz="1000" dirty="0"/>
              <a:t>ADF Test </a:t>
            </a:r>
            <a:r>
              <a:rPr lang="ko-KR" altLang="en-US" sz="1000" dirty="0"/>
              <a:t>가 유의</a:t>
            </a:r>
            <a:r>
              <a:rPr lang="en-US" altLang="ko-KR" sz="1000" dirty="0"/>
              <a:t>(&lt;0.05)</a:t>
            </a:r>
            <a:r>
              <a:rPr lang="ko-KR" altLang="en-US" sz="1000" dirty="0"/>
              <a:t>하지 않음 </a:t>
            </a:r>
            <a:r>
              <a:rPr lang="en-US" altLang="ko-KR" sz="1000" dirty="0">
                <a:sym typeface="Wingdings" panose="05000000000000000000" pitchFamily="2" charset="2"/>
              </a:rPr>
              <a:t> 2</a:t>
            </a:r>
            <a:r>
              <a:rPr lang="ko-KR" altLang="en-US" sz="1000" dirty="0">
                <a:sym typeface="Wingdings" panose="05000000000000000000" pitchFamily="2" charset="2"/>
              </a:rPr>
              <a:t>차 차분 진행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ym typeface="Wingdings" panose="05000000000000000000" pitchFamily="2" charset="2"/>
              </a:rPr>
              <a:t>최종 </a:t>
            </a:r>
            <a:r>
              <a:rPr lang="en-US" altLang="ko-KR" sz="1000" dirty="0">
                <a:sym typeface="Wingdings" panose="05000000000000000000" pitchFamily="2" charset="2"/>
              </a:rPr>
              <a:t> Log + </a:t>
            </a:r>
            <a:r>
              <a:rPr lang="ko-KR" altLang="en-US" sz="1000" dirty="0">
                <a:sym typeface="Wingdings" panose="05000000000000000000" pitchFamily="2" charset="2"/>
              </a:rPr>
              <a:t>기본 </a:t>
            </a:r>
            <a:r>
              <a:rPr lang="en-US" altLang="ko-KR" sz="1000" dirty="0">
                <a:sym typeface="Wingdings" panose="05000000000000000000" pitchFamily="2" charset="2"/>
              </a:rPr>
              <a:t>1</a:t>
            </a:r>
            <a:r>
              <a:rPr lang="ko-KR" altLang="en-US" sz="1000" dirty="0">
                <a:sym typeface="Wingdings" panose="05000000000000000000" pitchFamily="2" charset="2"/>
              </a:rPr>
              <a:t>차 차분 </a:t>
            </a:r>
            <a:r>
              <a:rPr lang="en-US" altLang="ko-KR" sz="1000" dirty="0">
                <a:sym typeface="Wingdings" panose="05000000000000000000" pitchFamily="2" charset="2"/>
              </a:rPr>
              <a:t>+ </a:t>
            </a:r>
            <a:r>
              <a:rPr lang="ko-KR" altLang="en-US" sz="1000" dirty="0">
                <a:sym typeface="Wingdings" panose="05000000000000000000" pitchFamily="2" charset="2"/>
              </a:rPr>
              <a:t>계절성 </a:t>
            </a:r>
            <a:r>
              <a:rPr lang="en-US" altLang="ko-KR" sz="1000" dirty="0">
                <a:sym typeface="Wingdings" panose="05000000000000000000" pitchFamily="2" charset="2"/>
              </a:rPr>
              <a:t>2</a:t>
            </a:r>
            <a:r>
              <a:rPr lang="ko-KR" altLang="en-US" sz="1000" dirty="0">
                <a:sym typeface="Wingdings" panose="05000000000000000000" pitchFamily="2" charset="2"/>
              </a:rPr>
              <a:t>차 차분 </a:t>
            </a:r>
            <a:r>
              <a:rPr lang="en-US" altLang="ko-KR" sz="1000" dirty="0">
                <a:sym typeface="Wingdings" panose="05000000000000000000" pitchFamily="2" charset="2"/>
              </a:rPr>
              <a:t> </a:t>
            </a:r>
            <a:r>
              <a:rPr lang="ko-KR" altLang="en-US" sz="1000" dirty="0">
                <a:sym typeface="Wingdings" panose="05000000000000000000" pitchFamily="2" charset="2"/>
              </a:rPr>
              <a:t>정상성 유의 확인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321552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23356</TotalTime>
  <Words>1652</Words>
  <Application>Microsoft Office PowerPoint</Application>
  <PresentationFormat>와이드스크린</PresentationFormat>
  <Paragraphs>226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Wingdings</vt:lpstr>
      <vt:lpstr>맑은 고딕</vt:lpstr>
      <vt:lpstr>굴림</vt:lpstr>
      <vt:lpstr>Arial</vt:lpstr>
      <vt:lpstr>1_Office 테마</vt:lpstr>
      <vt:lpstr>스마트공장 제조혁신을 위한 AI 프레임워크 개발 (AI Framework Development for the Innovation of Smart Factory Manufacturing)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Wonjong Kim</dc:creator>
  <cp:lastModifiedBy>SMKim</cp:lastModifiedBy>
  <cp:revision>677</cp:revision>
  <dcterms:created xsi:type="dcterms:W3CDTF">2018-01-27T07:50:02Z</dcterms:created>
  <dcterms:modified xsi:type="dcterms:W3CDTF">2021-02-17T06:00:48Z</dcterms:modified>
</cp:coreProperties>
</file>